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41"/>
  </p:notesMasterIdLst>
  <p:handoutMasterIdLst>
    <p:handoutMasterId r:id="rId42"/>
  </p:handoutMasterIdLst>
  <p:sldIdLst>
    <p:sldId id="400" r:id="rId2"/>
    <p:sldId id="322" r:id="rId3"/>
    <p:sldId id="323" r:id="rId4"/>
    <p:sldId id="328" r:id="rId5"/>
    <p:sldId id="331" r:id="rId6"/>
    <p:sldId id="332" r:id="rId7"/>
    <p:sldId id="343" r:id="rId8"/>
    <p:sldId id="333" r:id="rId9"/>
    <p:sldId id="341" r:id="rId10"/>
    <p:sldId id="348" r:id="rId11"/>
    <p:sldId id="344" r:id="rId12"/>
    <p:sldId id="346" r:id="rId13"/>
    <p:sldId id="347" r:id="rId14"/>
    <p:sldId id="350" r:id="rId15"/>
    <p:sldId id="351" r:id="rId16"/>
    <p:sldId id="358" r:id="rId17"/>
    <p:sldId id="360" r:id="rId18"/>
    <p:sldId id="370" r:id="rId19"/>
    <p:sldId id="365" r:id="rId20"/>
    <p:sldId id="411" r:id="rId21"/>
    <p:sldId id="373" r:id="rId22"/>
    <p:sldId id="375" r:id="rId23"/>
    <p:sldId id="374" r:id="rId24"/>
    <p:sldId id="377" r:id="rId25"/>
    <p:sldId id="379" r:id="rId26"/>
    <p:sldId id="378" r:id="rId27"/>
    <p:sldId id="380" r:id="rId28"/>
    <p:sldId id="381" r:id="rId29"/>
    <p:sldId id="385" r:id="rId30"/>
    <p:sldId id="387" r:id="rId31"/>
    <p:sldId id="392" r:id="rId32"/>
    <p:sldId id="394" r:id="rId33"/>
    <p:sldId id="395" r:id="rId34"/>
    <p:sldId id="396" r:id="rId35"/>
    <p:sldId id="397" r:id="rId36"/>
    <p:sldId id="417" r:id="rId37"/>
    <p:sldId id="414" r:id="rId38"/>
    <p:sldId id="415" r:id="rId39"/>
    <p:sldId id="316" r:id="rId4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B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80" autoAdjust="0"/>
    <p:restoredTop sz="94660"/>
  </p:normalViewPr>
  <p:slideViewPr>
    <p:cSldViewPr>
      <p:cViewPr>
        <p:scale>
          <a:sx n="60" d="100"/>
          <a:sy n="60" d="100"/>
        </p:scale>
        <p:origin x="1004" y="100"/>
      </p:cViewPr>
      <p:guideLst>
        <p:guide orient="horz" pos="2160"/>
        <p:guide pos="2880"/>
      </p:guideLst>
    </p:cSldViewPr>
  </p:slideViewPr>
  <p:notesTextViewPr>
    <p:cViewPr>
      <p:scale>
        <a:sx n="3" d="2"/>
        <a:sy n="3" d="2"/>
      </p:scale>
      <p:origin x="0" y="0"/>
    </p:cViewPr>
  </p:notesTextViewPr>
  <p:sorterViewPr>
    <p:cViewPr>
      <p:scale>
        <a:sx n="66" d="100"/>
        <a:sy n="66" d="100"/>
      </p:scale>
      <p:origin x="0" y="4476"/>
    </p:cViewPr>
  </p:sorterViewPr>
  <p:notesViewPr>
    <p:cSldViewPr>
      <p:cViewPr>
        <p:scale>
          <a:sx n="100" d="100"/>
          <a:sy n="100" d="100"/>
        </p:scale>
        <p:origin x="247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r>
              <a:rPr lang="en-US" dirty="0"/>
              <a:t>CCS-EHS Policy Council</a:t>
            </a:r>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r>
              <a:rPr lang="en-US" dirty="0"/>
              <a:t>1/17/2024</a:t>
            </a:r>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r>
              <a:rPr lang="en-US" dirty="0"/>
              <a:t>Western Piedmont Council of Governments</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3647B4ED-F1C5-470F-9229-7E0CF194BB7C}" type="slidenum">
              <a:rPr lang="en-US" smtClean="0"/>
              <a:pPr/>
              <a:t>‹#›</a:t>
            </a:fld>
            <a:endParaRPr lang="en-US"/>
          </a:p>
        </p:txBody>
      </p:sp>
    </p:spTree>
    <p:extLst>
      <p:ext uri="{BB962C8B-B14F-4D97-AF65-F5344CB8AC3E}">
        <p14:creationId xmlns:p14="http://schemas.microsoft.com/office/powerpoint/2010/main" val="19096248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2027"/>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1"/>
            <a:ext cx="3169920" cy="482027"/>
          </a:xfrm>
          <a:prstGeom prst="rect">
            <a:avLst/>
          </a:prstGeom>
        </p:spPr>
        <p:txBody>
          <a:bodyPr vert="horz" lIns="95747" tIns="47873" rIns="95747" bIns="47873" rtlCol="0"/>
          <a:lstStyle>
            <a:lvl1pPr algn="r">
              <a:defRPr sz="1300"/>
            </a:lvl1pPr>
          </a:lstStyle>
          <a:p>
            <a:r>
              <a:rPr lang="en-US"/>
              <a:t>6/20/2014</a:t>
            </a:r>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620250"/>
            <a:ext cx="5852160" cy="3780800"/>
          </a:xfrm>
          <a:prstGeom prst="rect">
            <a:avLst/>
          </a:prstGeom>
        </p:spPr>
        <p:txBody>
          <a:bodyPr vert="horz" lIns="95747" tIns="47873" rIns="95747" bIns="478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69920" cy="482027"/>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173"/>
            <a:ext cx="3169920" cy="482027"/>
          </a:xfrm>
          <a:prstGeom prst="rect">
            <a:avLst/>
          </a:prstGeom>
        </p:spPr>
        <p:txBody>
          <a:bodyPr vert="horz" lIns="95747" tIns="47873" rIns="95747" bIns="47873" rtlCol="0" anchor="b"/>
          <a:lstStyle>
            <a:lvl1pPr algn="r">
              <a:defRPr sz="1300"/>
            </a:lvl1pPr>
          </a:lstStyle>
          <a:p>
            <a:fld id="{D454ABAC-6C9A-4CEA-A241-79B2050812C2}" type="slidenum">
              <a:rPr lang="en-US" smtClean="0"/>
              <a:t>‹#›</a:t>
            </a:fld>
            <a:endParaRPr lang="en-US"/>
          </a:p>
        </p:txBody>
      </p:sp>
    </p:spTree>
    <p:extLst>
      <p:ext uri="{BB962C8B-B14F-4D97-AF65-F5344CB8AC3E}">
        <p14:creationId xmlns:p14="http://schemas.microsoft.com/office/powerpoint/2010/main" val="51861684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816872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Mountain View.</a:t>
            </a:r>
            <a:r>
              <a:rPr lang="en-US" baseline="0" dirty="0"/>
              <a:t>  Also note western Oxford, where Asians (with lower divorce/single mothers) are moving/growing.</a:t>
            </a:r>
            <a:endParaRPr lang="en-US" dirty="0"/>
          </a:p>
        </p:txBody>
      </p:sp>
      <p:sp>
        <p:nvSpPr>
          <p:cNvPr id="4" name="Slide Number Placeholder 3"/>
          <p:cNvSpPr>
            <a:spLocks noGrp="1"/>
          </p:cNvSpPr>
          <p:nvPr>
            <p:ph type="sldNum" sz="quarter" idx="10"/>
          </p:nvPr>
        </p:nvSpPr>
        <p:spPr/>
        <p:txBody>
          <a:bodyPr/>
          <a:lstStyle/>
          <a:p>
            <a:fld id="{D454ABAC-6C9A-4CEA-A241-79B2050812C2}" type="slidenum">
              <a:rPr lang="en-US" smtClean="0"/>
              <a:t>10</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3500562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From 2012 to 2017, Catawba Co MHI was been growing faster (21.0%) than the State (9.4%) and Nation (10.0%).     (</a:t>
            </a:r>
            <a:r>
              <a:rPr lang="en-US" sz="1200" i="1" dirty="0"/>
              <a:t>adj. for inflation</a:t>
            </a:r>
            <a:r>
              <a:rPr lang="en-US" sz="1200" dirty="0"/>
              <a:t>)</a:t>
            </a:r>
          </a:p>
          <a:p>
            <a:endParaRPr lang="en-US" dirty="0"/>
          </a:p>
        </p:txBody>
      </p:sp>
      <p:sp>
        <p:nvSpPr>
          <p:cNvPr id="4" name="Slide Number Placeholder 3"/>
          <p:cNvSpPr>
            <a:spLocks noGrp="1"/>
          </p:cNvSpPr>
          <p:nvPr>
            <p:ph type="sldNum" sz="quarter" idx="10"/>
          </p:nvPr>
        </p:nvSpPr>
        <p:spPr/>
        <p:txBody>
          <a:bodyPr/>
          <a:lstStyle/>
          <a:p>
            <a:fld id="{D454ABAC-6C9A-4CEA-A241-79B2050812C2}" type="slidenum">
              <a:rPr lang="en-US" smtClean="0"/>
              <a:t>11</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977925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12</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721675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13</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62716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14</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226016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15</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3204378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16</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324645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17</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335783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18</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679825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19</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37551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828682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20</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77857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21</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8859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22</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4172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23</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082857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24</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068834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25</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095372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26</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96423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27</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83748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28</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646311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29</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68492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3222191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30</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3659429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31</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588886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32</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772519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33</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136107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34</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722956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35</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705221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37</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495082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38</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178965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39</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19084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4</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877762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5</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383133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6</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74280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7</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211216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a:t>
            </a:r>
            <a:r>
              <a:rPr lang="en-US" baseline="0" dirty="0"/>
              <a:t> 14)  Minority Births 4,633 to 4,112 (-521) or -11.2%</a:t>
            </a:r>
          </a:p>
          <a:p>
            <a:r>
              <a:rPr lang="en-US" baseline="0" dirty="0"/>
              <a:t>Non-Minority Births 5,152 to 4,194 (-958) or -18.6%</a:t>
            </a:r>
          </a:p>
          <a:p>
            <a:r>
              <a:rPr lang="en-US" baseline="0" dirty="0"/>
              <a:t>So, as % of all births, minorities rose from 49.2% to 49.4% (typo in book).</a:t>
            </a:r>
            <a:endParaRPr lang="en-US" dirty="0"/>
          </a:p>
        </p:txBody>
      </p:sp>
      <p:sp>
        <p:nvSpPr>
          <p:cNvPr id="4" name="Slide Number Placeholder 3"/>
          <p:cNvSpPr>
            <a:spLocks noGrp="1"/>
          </p:cNvSpPr>
          <p:nvPr>
            <p:ph type="sldNum" sz="quarter" idx="10"/>
          </p:nvPr>
        </p:nvSpPr>
        <p:spPr/>
        <p:txBody>
          <a:bodyPr/>
          <a:lstStyle/>
          <a:p>
            <a:fld id="{D454ABAC-6C9A-4CEA-A241-79B2050812C2}" type="slidenum">
              <a:rPr lang="en-US" smtClean="0"/>
              <a:t>8</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4016526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54ABAC-6C9A-4CEA-A241-79B2050812C2}" type="slidenum">
              <a:rPr lang="en-US" smtClean="0"/>
              <a:t>9</a:t>
            </a:fld>
            <a:endParaRPr lang="en-US"/>
          </a:p>
        </p:txBody>
      </p:sp>
      <p:sp>
        <p:nvSpPr>
          <p:cNvPr id="5" name="Date Placeholder 4"/>
          <p:cNvSpPr>
            <a:spLocks noGrp="1"/>
          </p:cNvSpPr>
          <p:nvPr>
            <p:ph type="dt" idx="11"/>
          </p:nvPr>
        </p:nvSpPr>
        <p:spPr/>
        <p:txBody>
          <a:bodyPr/>
          <a:lstStyle/>
          <a:p>
            <a:r>
              <a:rPr lang="en-US"/>
              <a:t>6/20/2014</a:t>
            </a:r>
          </a:p>
        </p:txBody>
      </p:sp>
    </p:spTree>
    <p:extLst>
      <p:ext uri="{BB962C8B-B14F-4D97-AF65-F5344CB8AC3E}">
        <p14:creationId xmlns:p14="http://schemas.microsoft.com/office/powerpoint/2010/main" val="1763810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E6EB161-AF50-41DE-A6B0-60FBB0D5B10B}"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25940091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6EB161-AF50-41DE-A6B0-60FBB0D5B10B}"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394908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6EB161-AF50-41DE-A6B0-60FBB0D5B10B}"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367248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6EB161-AF50-41DE-A6B0-60FBB0D5B10B}"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C4A2-6D4D-440A-A74A-CE5F7A03018E}" type="slidenum">
              <a:rPr lang="en-US" smtClean="0"/>
              <a:pPr/>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68955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6EB161-AF50-41DE-A6B0-60FBB0D5B10B}"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3178419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E6EB161-AF50-41DE-A6B0-60FBB0D5B10B}"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205541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E6EB161-AF50-41DE-A6B0-60FBB0D5B10B}"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296294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6EB161-AF50-41DE-A6B0-60FBB0D5B10B}"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328204238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6EB161-AF50-41DE-A6B0-60FBB0D5B10B}"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30476187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6EB161-AF50-41DE-A6B0-60FBB0D5B10B}"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31922362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6EB161-AF50-41DE-A6B0-60FBB0D5B10B}"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26221305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6EB161-AF50-41DE-A6B0-60FBB0D5B10B}"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8388176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6EB161-AF50-41DE-A6B0-60FBB0D5B10B}"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19347631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6EB161-AF50-41DE-A6B0-60FBB0D5B10B}"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10763656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EB161-AF50-41DE-A6B0-60FBB0D5B10B}"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57969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6EB161-AF50-41DE-A6B0-60FBB0D5B10B}"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4352215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6EB161-AF50-41DE-A6B0-60FBB0D5B10B}"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C4A2-6D4D-440A-A74A-CE5F7A03018E}" type="slidenum">
              <a:rPr lang="en-US" smtClean="0"/>
              <a:pPr/>
              <a:t>‹#›</a:t>
            </a:fld>
            <a:endParaRPr lang="en-US"/>
          </a:p>
        </p:txBody>
      </p:sp>
    </p:spTree>
    <p:extLst>
      <p:ext uri="{BB962C8B-B14F-4D97-AF65-F5344CB8AC3E}">
        <p14:creationId xmlns:p14="http://schemas.microsoft.com/office/powerpoint/2010/main" val="295682244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E6EB161-AF50-41DE-A6B0-60FBB0D5B10B}" type="datetimeFigureOut">
              <a:rPr lang="en-US" smtClean="0"/>
              <a:pPr/>
              <a:t>1/11/2024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BA4C4A2-6D4D-440A-A74A-CE5F7A03018E}" type="slidenum">
              <a:rPr lang="en-US" smtClean="0"/>
              <a:pPr/>
              <a:t>‹#›</a:t>
            </a:fld>
            <a:endParaRPr lang="en-US"/>
          </a:p>
        </p:txBody>
      </p:sp>
    </p:spTree>
    <p:extLst>
      <p:ext uri="{BB962C8B-B14F-4D97-AF65-F5344CB8AC3E}">
        <p14:creationId xmlns:p14="http://schemas.microsoft.com/office/powerpoint/2010/main" val="3894759545"/>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transition>
    <p:fade/>
  </p:transition>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hyperlink" Target="https://www.flickr.com/photos/61350948@N03/2715063180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creativecommons.org/licenses/by/3.0/" TargetMode="External"/><Relationship Id="rId10" Type="http://schemas.openxmlformats.org/officeDocument/2006/relationships/hyperlink" Target="https://creativecommons.org/licenses/by-nc/3.0/" TargetMode="External"/><Relationship Id="rId4" Type="http://schemas.openxmlformats.org/officeDocument/2006/relationships/hyperlink" Target="http://ijirst.org/Pushchair-&amp;-Pram-Toys/107874-Pram-Toy-&amp;-Pushchair-Toy-with-Baby-Teether-Newborn-Sensory-Toy-for-Babies/" TargetMode="External"/><Relationship Id="rId9" Type="http://schemas.openxmlformats.org/officeDocument/2006/relationships/hyperlink" Target="https://freepngimg.com/png/33903-plush-toy-transparent-imag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hyperlink" Target="mailto:taylor.dellinger@wpcog.org"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52800" y="1443446"/>
            <a:ext cx="1828800" cy="40518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884225" y="5608363"/>
            <a:ext cx="923544" cy="923544"/>
          </a:xfrm>
          <a:prstGeom prst="ellipse">
            <a:avLst/>
          </a:prstGeom>
          <a:solidFill>
            <a:schemeClr val="bg1"/>
          </a:solidFill>
          <a:ln>
            <a:noFill/>
          </a:ln>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5259276"/>
            <a:ext cx="9120250" cy="1598723"/>
          </a:xfrm>
          <a:prstGeom prst="rect">
            <a:avLst/>
          </a:prstGeom>
          <a:solidFill>
            <a:srgbClr val="EEECE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 name="Picture 4" descr="http://0.tqn.com/d/pediatrics/1/0/D/P/organic_baby_food.jpg"/>
          <p:cNvPicPr/>
          <p:nvPr/>
        </p:nvPicPr>
        <p:blipFill rotWithShape="1">
          <a:blip r:embed="rId3" cstate="screen">
            <a:extLst>
              <a:ext uri="{28A0092B-C50C-407E-A947-70E740481C1C}">
                <a14:useLocalDpi xmlns:a14="http://schemas.microsoft.com/office/drawing/2010/main"/>
              </a:ext>
            </a:extLst>
          </a:blip>
          <a:srcRect/>
          <a:stretch/>
        </p:blipFill>
        <p:spPr bwMode="auto">
          <a:xfrm>
            <a:off x="0" y="2709310"/>
            <a:ext cx="3558459" cy="2549967"/>
          </a:xfrm>
          <a:prstGeom prst="rect">
            <a:avLst/>
          </a:prstGeom>
          <a:noFill/>
          <a:ln w="25400">
            <a:solidFill>
              <a:schemeClr val="tx1"/>
            </a:solidFill>
          </a:ln>
          <a:effectLst/>
        </p:spPr>
      </p:pic>
      <p:pic>
        <p:nvPicPr>
          <p:cNvPr id="6" name="Picture 5" descr="http://farm5.staticflickr.com/4024/4627981977_d546ee7f92_z.jpg"/>
          <p:cNvPicPr/>
          <p:nvPr/>
        </p:nvPicPr>
        <p:blipFill rotWithShape="1">
          <a:blip r:embed="rId4" cstate="screen">
            <a:extLst>
              <a:ext uri="{28A0092B-C50C-407E-A947-70E740481C1C}">
                <a14:useLocalDpi xmlns:a14="http://schemas.microsoft.com/office/drawing/2010/main"/>
              </a:ext>
            </a:extLst>
          </a:blip>
          <a:srcRect/>
          <a:stretch/>
        </p:blipFill>
        <p:spPr bwMode="auto">
          <a:xfrm>
            <a:off x="0" y="1593973"/>
            <a:ext cx="3558459" cy="1715053"/>
          </a:xfrm>
          <a:prstGeom prst="rect">
            <a:avLst/>
          </a:prstGeom>
          <a:noFill/>
          <a:ln w="25400">
            <a:solidFill>
              <a:schemeClr val="tx1"/>
            </a:solidFill>
          </a:ln>
          <a:effectLst/>
          <a:extLst>
            <a:ext uri="{53640926-AAD7-44D8-BBD7-CCE9431645EC}">
              <a14:shadowObscured xmlns:a14="http://schemas.microsoft.com/office/drawing/2010/main"/>
            </a:ext>
          </a:extLst>
        </p:spPr>
      </p:pic>
      <p:pic>
        <p:nvPicPr>
          <p:cNvPr id="7" name="Picture 6" descr="http://images.amazingdesigns.com.s3.amazonaws.com/catalog/product/cache/1/image/03e60bccf0465e916320741a7f75a0b5/a/d/adp-14jbaby002_7.jpg"/>
          <p:cNvPicPr/>
          <p:nvPr/>
        </p:nvPicPr>
        <p:blipFill rotWithShape="1">
          <a:blip r:embed="rId5" cstate="screen">
            <a:extLst>
              <a:ext uri="{28A0092B-C50C-407E-A947-70E740481C1C}">
                <a14:useLocalDpi xmlns:a14="http://schemas.microsoft.com/office/drawing/2010/main"/>
              </a:ext>
            </a:extLst>
          </a:blip>
          <a:srcRect r="-15"/>
          <a:stretch/>
        </p:blipFill>
        <p:spPr bwMode="auto">
          <a:xfrm rot="16200000">
            <a:off x="2396724" y="2783205"/>
            <a:ext cx="3738848" cy="1129191"/>
          </a:xfrm>
          <a:prstGeom prst="rect">
            <a:avLst/>
          </a:prstGeom>
          <a:noFill/>
          <a:ln w="25400">
            <a:noFill/>
          </a:ln>
          <a:effectLst/>
          <a:extLst>
            <a:ext uri="{53640926-AAD7-44D8-BBD7-CCE9431645EC}">
              <a14:shadowObscured xmlns:a14="http://schemas.microsoft.com/office/drawing/2010/main"/>
            </a:ext>
          </a:extLst>
        </p:spPr>
      </p:pic>
      <p:pic>
        <p:nvPicPr>
          <p:cNvPr id="8" name="Picture 7" descr="http://writerspadandcorner.files.wordpress.com/2012/07/klt_works_-_bug_mobile.jpg"/>
          <p:cNvPicPr/>
          <p:nvPr/>
        </p:nvPicPr>
        <p:blipFill>
          <a:blip r:embed="rId6">
            <a:extLst>
              <a:ext uri="{28A0092B-C50C-407E-A947-70E740481C1C}">
                <a14:useLocalDpi xmlns:a14="http://schemas.microsoft.com/office/drawing/2010/main"/>
              </a:ext>
            </a:extLst>
          </a:blip>
          <a:srcRect/>
          <a:stretch>
            <a:fillRect/>
          </a:stretch>
        </p:blipFill>
        <p:spPr bwMode="auto">
          <a:xfrm>
            <a:off x="5026252" y="204850"/>
            <a:ext cx="4093998" cy="5054427"/>
          </a:xfrm>
          <a:prstGeom prst="rect">
            <a:avLst/>
          </a:prstGeom>
          <a:noFill/>
          <a:ln w="25400">
            <a:solidFill>
              <a:schemeClr val="tx1"/>
            </a:solidFill>
          </a:ln>
          <a:effectLst/>
        </p:spPr>
      </p:pic>
      <p:sp>
        <p:nvSpPr>
          <p:cNvPr id="4" name="Rectangle 3"/>
          <p:cNvSpPr/>
          <p:nvPr/>
        </p:nvSpPr>
        <p:spPr>
          <a:xfrm>
            <a:off x="0" y="0"/>
            <a:ext cx="9144000" cy="1574071"/>
          </a:xfrm>
          <a:prstGeom prst="rect">
            <a:avLst/>
          </a:prstGeom>
          <a:gradFill flip="none" rotWithShape="1">
            <a:gsLst>
              <a:gs pos="0">
                <a:srgbClr val="77726C"/>
              </a:gs>
              <a:gs pos="32000">
                <a:srgbClr val="77726C"/>
              </a:gs>
              <a:gs pos="90000">
                <a:srgbClr val="77726C"/>
              </a:gs>
              <a:gs pos="16000">
                <a:srgbClr val="9C9894"/>
              </a:gs>
              <a:gs pos="13000">
                <a:srgbClr val="9C9894"/>
              </a:gs>
              <a:gs pos="100000">
                <a:srgbClr val="928E8A"/>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Text Box 2"/>
          <p:cNvSpPr txBox="1">
            <a:spLocks noChangeArrowheads="1"/>
          </p:cNvSpPr>
          <p:nvPr/>
        </p:nvSpPr>
        <p:spPr bwMode="auto">
          <a:xfrm>
            <a:off x="5844540" y="95396"/>
            <a:ext cx="3040380" cy="1301115"/>
          </a:xfrm>
          <a:prstGeom prst="rect">
            <a:avLst/>
          </a:prstGeom>
          <a:noFill/>
          <a:ln w="9525">
            <a:noFill/>
            <a:miter lim="800000"/>
            <a:headEnd/>
            <a:tailEnd/>
          </a:ln>
        </p:spPr>
        <p:txBody>
          <a:bodyPr rot="0" vert="horz" wrap="square" lIns="0" tIns="0" rIns="0" bIns="0" anchor="t" anchorCtr="0">
            <a:noAutofit/>
          </a:bodyPr>
          <a:lstStyle/>
          <a:p>
            <a:pPr marL="0" marR="0" algn="ctr">
              <a:lnSpc>
                <a:spcPct val="107000"/>
              </a:lnSpc>
              <a:spcBef>
                <a:spcPts val="0"/>
              </a:spcBef>
              <a:spcAft>
                <a:spcPts val="800"/>
              </a:spcAft>
            </a:pPr>
            <a:r>
              <a:rPr lang="en-US" sz="7200" b="1" spc="180" dirty="0">
                <a:solidFill>
                  <a:srgbClr val="FF941B"/>
                </a:solidFill>
                <a:effectLst/>
                <a:latin typeface="Leelawadee" panose="020B0502040204020203" pitchFamily="34" charset="-34"/>
                <a:ea typeface="Calibri" panose="020F0502020204030204" pitchFamily="34" charset="0"/>
                <a:cs typeface="Times New Roman" panose="02020603050405020304" pitchFamily="18" charset="0"/>
              </a:rPr>
              <a:t>2023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2"/>
          <p:cNvSpPr txBox="1">
            <a:spLocks noChangeArrowheads="1"/>
          </p:cNvSpPr>
          <p:nvPr/>
        </p:nvSpPr>
        <p:spPr bwMode="auto">
          <a:xfrm>
            <a:off x="66300" y="981829"/>
            <a:ext cx="9001500" cy="375231"/>
          </a:xfrm>
          <a:prstGeom prst="rect">
            <a:avLst/>
          </a:prstGeom>
          <a:noFill/>
          <a:ln w="9525">
            <a:noFill/>
            <a:miter lim="800000"/>
            <a:headEnd/>
            <a:tailEnd/>
          </a:ln>
        </p:spPr>
        <p:txBody>
          <a:bodyPr rot="0" vert="horz" wrap="square" lIns="0" tIns="0" rIns="0" bIns="0" anchor="ctr" anchorCtr="0">
            <a:spAutoFit/>
          </a:bodyPr>
          <a:lstStyle/>
          <a:p>
            <a:pPr marL="0" marR="0" algn="ctr">
              <a:lnSpc>
                <a:spcPct val="107000"/>
              </a:lnSpc>
              <a:spcBef>
                <a:spcPts val="0"/>
              </a:spcBef>
              <a:spcAft>
                <a:spcPts val="800"/>
              </a:spcAft>
            </a:pPr>
            <a:r>
              <a:rPr lang="en-US" sz="2400" dirty="0">
                <a:solidFill>
                  <a:srgbClr val="FFFFFF"/>
                </a:solidFill>
                <a:effectLst/>
                <a:latin typeface="Gadugi" panose="020B0502040204020203" pitchFamily="34" charset="0"/>
                <a:ea typeface="Calibri" panose="020F0502020204030204" pitchFamily="34" charset="0"/>
                <a:cs typeface="Leelawadee" panose="020B0502040204020203" pitchFamily="34" charset="-34"/>
              </a:rPr>
              <a:t>Catawba County Schools-Early Head Start Community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p:cNvSpPr txBox="1"/>
          <p:nvPr/>
        </p:nvSpPr>
        <p:spPr>
          <a:xfrm>
            <a:off x="3346044" y="5751493"/>
            <a:ext cx="3511956" cy="954107"/>
          </a:xfrm>
          <a:prstGeom prst="rect">
            <a:avLst/>
          </a:prstGeom>
          <a:noFill/>
          <a:effectLst/>
        </p:spPr>
        <p:txBody>
          <a:bodyPr wrap="square" rtlCol="0">
            <a:spAutoFit/>
          </a:bodyPr>
          <a:lstStyle/>
          <a:p>
            <a:pPr algn="ctr"/>
            <a:r>
              <a:rPr lang="en-US" sz="1400" b="1" i="1" dirty="0">
                <a:solidFill>
                  <a:schemeClr val="bg1"/>
                </a:solidFill>
              </a:rPr>
              <a:t>Presented by</a:t>
            </a:r>
            <a:r>
              <a:rPr lang="en-US" sz="1400" b="1" dirty="0">
                <a:solidFill>
                  <a:schemeClr val="bg1"/>
                </a:solidFill>
              </a:rPr>
              <a:t>:</a:t>
            </a:r>
          </a:p>
          <a:p>
            <a:pPr algn="ctr"/>
            <a:r>
              <a:rPr lang="en-US" sz="1400" b="1" dirty="0">
                <a:solidFill>
                  <a:schemeClr val="bg1"/>
                </a:solidFill>
              </a:rPr>
              <a:t>Taylor Dellinger, GISP </a:t>
            </a:r>
          </a:p>
          <a:p>
            <a:pPr algn="ctr"/>
            <a:r>
              <a:rPr lang="en-US" sz="1400" b="1" dirty="0">
                <a:solidFill>
                  <a:schemeClr val="bg1"/>
                </a:solidFill>
              </a:rPr>
              <a:t>Western Piedmont Council of Governments</a:t>
            </a:r>
          </a:p>
          <a:p>
            <a:pPr algn="ctr"/>
            <a:r>
              <a:rPr lang="en-US" sz="1400" b="1" dirty="0">
                <a:solidFill>
                  <a:schemeClr val="bg1"/>
                </a:solidFill>
              </a:rPr>
              <a:t>CCS-EHS Policy Council-January 17, 2024</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1239" y="5715000"/>
            <a:ext cx="2120361" cy="940047"/>
          </a:xfrm>
          <a:prstGeom prst="rect">
            <a:avLst/>
          </a:prstGeom>
        </p:spPr>
      </p:pic>
      <p:pic>
        <p:nvPicPr>
          <p:cNvPr id="3" name="Picture 2">
            <a:extLst>
              <a:ext uri="{FF2B5EF4-FFF2-40B4-BE49-F238E27FC236}">
                <a16:creationId xmlns:a16="http://schemas.microsoft.com/office/drawing/2014/main" id="{23463305-2829-74F4-A914-93F149F2641F}"/>
              </a:ext>
            </a:extLst>
          </p:cNvPr>
          <p:cNvPicPr>
            <a:picLocks noChangeAspect="1"/>
          </p:cNvPicPr>
          <p:nvPr/>
        </p:nvPicPr>
        <p:blipFill rotWithShape="1">
          <a:blip r:embed="rId8"/>
          <a:srcRect r="10817"/>
          <a:stretch/>
        </p:blipFill>
        <p:spPr>
          <a:xfrm>
            <a:off x="90375" y="5855552"/>
            <a:ext cx="3110025" cy="621448"/>
          </a:xfrm>
          <a:prstGeom prst="rect">
            <a:avLst/>
          </a:prstGeom>
        </p:spPr>
      </p:pic>
    </p:spTree>
    <p:extLst>
      <p:ext uri="{BB962C8B-B14F-4D97-AF65-F5344CB8AC3E}">
        <p14:creationId xmlns:p14="http://schemas.microsoft.com/office/powerpoint/2010/main" val="2044796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200"/>
            <a:ext cx="9144000" cy="59167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04800" y="726519"/>
            <a:ext cx="8534400" cy="2092881"/>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Median Household Income</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Catawba County median household income (when adjusted for inflation) is less in 2021 than in 2000. </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From 2019 to 2021, Catawba County median household income (adjusted for inflation) has grown from $55,794 to $59,603.</a:t>
            </a:r>
          </a:p>
        </p:txBody>
      </p:sp>
      <p:sp>
        <p:nvSpPr>
          <p:cNvPr id="7" name="Title 1"/>
          <p:cNvSpPr>
            <a:spLocks noGrp="1"/>
          </p:cNvSpPr>
          <p:nvPr>
            <p:ph type="title"/>
          </p:nvPr>
        </p:nvSpPr>
        <p:spPr>
          <a:xfrm>
            <a:off x="304800" y="76200"/>
            <a:ext cx="8458200" cy="533400"/>
          </a:xfrm>
        </p:spPr>
        <p:txBody>
          <a:bodyPr>
            <a:normAutofit/>
          </a:bodyPr>
          <a:lstStyle/>
          <a:p>
            <a:pPr algn="ctr"/>
            <a:r>
              <a:rPr lang="en-US" sz="3200" dirty="0">
                <a:solidFill>
                  <a:srgbClr val="FFC000"/>
                </a:solidFill>
              </a:rPr>
              <a:t>Section II: CCS-EHS Eligible Family Data</a:t>
            </a:r>
          </a:p>
        </p:txBody>
      </p:sp>
      <p:pic>
        <p:nvPicPr>
          <p:cNvPr id="9" name="Picture 8">
            <a:extLst>
              <a:ext uri="{FF2B5EF4-FFF2-40B4-BE49-F238E27FC236}">
                <a16:creationId xmlns:a16="http://schemas.microsoft.com/office/drawing/2014/main" id="{F7E65D6E-D0A5-CD98-A000-9F6A33A4A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57" y="3200400"/>
            <a:ext cx="7592485" cy="338184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0DDD92-2C71-CE23-E11E-0D232BFA8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094"/>
            <a:ext cx="9144000" cy="59167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228600" y="609600"/>
            <a:ext cx="8686800" cy="2092881"/>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Catawba County Poverty Trends (2011 to 2021)</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Federal poverty level for households with one parent and one child was $17,420.</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The County’s young children poverty rate in 2021 was lower than previous years, mainly due to pandemic related </a:t>
            </a:r>
            <a:r>
              <a:rPr lang="en-US" sz="2200" dirty="0" smtClean="0">
                <a:latin typeface="Arial" panose="020B0604020202020204" pitchFamily="34" charset="0"/>
                <a:cs typeface="Arial" panose="020B0604020202020204" pitchFamily="34" charset="0"/>
              </a:rPr>
              <a:t>programs.  </a:t>
            </a:r>
            <a:endParaRPr lang="en-US" sz="2200" dirty="0">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381000" y="76200"/>
            <a:ext cx="8458200" cy="609600"/>
          </a:xfrm>
        </p:spPr>
        <p:txBody>
          <a:bodyPr>
            <a:normAutofit/>
          </a:bodyPr>
          <a:lstStyle/>
          <a:p>
            <a:pPr algn="ctr"/>
            <a:r>
              <a:rPr lang="en-US" sz="3200" dirty="0">
                <a:solidFill>
                  <a:srgbClr val="FFC000"/>
                </a:solidFill>
              </a:rPr>
              <a:t>Section II: CCS-EHS Eligible Family Data</a:t>
            </a:r>
          </a:p>
        </p:txBody>
      </p:sp>
      <p:pic>
        <p:nvPicPr>
          <p:cNvPr id="3" name="Picture 2">
            <a:extLst>
              <a:ext uri="{FF2B5EF4-FFF2-40B4-BE49-F238E27FC236}">
                <a16:creationId xmlns:a16="http://schemas.microsoft.com/office/drawing/2014/main" id="{2ED03950-06B6-10B2-2DC5-353976D8E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94" y="2856984"/>
            <a:ext cx="8145012" cy="369621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52400" y="533400"/>
            <a:ext cx="8839200" cy="2092881"/>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Public Assistance</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The number of households receiving some form of public assistance has grown dramatically over the past decade.</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Annual expenditures of SNAP have nearly tripled from $22.7 </a:t>
            </a:r>
            <a:r>
              <a:rPr lang="en-US" sz="2200" dirty="0" smtClean="0">
                <a:latin typeface="Arial" panose="020B0604020202020204" pitchFamily="34" charset="0"/>
                <a:cs typeface="Arial" panose="020B0604020202020204" pitchFamily="34" charset="0"/>
              </a:rPr>
              <a:t>million in </a:t>
            </a:r>
            <a:r>
              <a:rPr lang="en-US" sz="2200" dirty="0">
                <a:latin typeface="Arial" panose="020B0604020202020204" pitchFamily="34" charset="0"/>
                <a:cs typeface="Arial" panose="020B0604020202020204" pitchFamily="34" charset="0"/>
              </a:rPr>
              <a:t>2019 to $77.6 million in 2017.</a:t>
            </a:r>
          </a:p>
        </p:txBody>
      </p:sp>
      <p:sp>
        <p:nvSpPr>
          <p:cNvPr id="7" name="Title 1"/>
          <p:cNvSpPr>
            <a:spLocks noGrp="1"/>
          </p:cNvSpPr>
          <p:nvPr>
            <p:ph type="title"/>
          </p:nvPr>
        </p:nvSpPr>
        <p:spPr>
          <a:xfrm>
            <a:off x="381000" y="76200"/>
            <a:ext cx="8458200" cy="533400"/>
          </a:xfrm>
        </p:spPr>
        <p:txBody>
          <a:bodyPr>
            <a:normAutofit/>
          </a:bodyPr>
          <a:lstStyle/>
          <a:p>
            <a:pPr algn="ctr"/>
            <a:r>
              <a:rPr lang="en-US" sz="3200" dirty="0">
                <a:solidFill>
                  <a:srgbClr val="FFC000"/>
                </a:solidFill>
              </a:rPr>
              <a:t>Section II: CCS-EHS Eligible Family Data</a:t>
            </a:r>
          </a:p>
        </p:txBody>
      </p:sp>
      <p:pic>
        <p:nvPicPr>
          <p:cNvPr id="6" name="Picture 5">
            <a:extLst>
              <a:ext uri="{FF2B5EF4-FFF2-40B4-BE49-F238E27FC236}">
                <a16:creationId xmlns:a16="http://schemas.microsoft.com/office/drawing/2014/main" id="{DB51A238-0291-C966-484D-9F5E7A73B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633" y="2626282"/>
            <a:ext cx="5719967" cy="1861486"/>
          </a:xfrm>
          <a:prstGeom prst="rect">
            <a:avLst/>
          </a:prstGeom>
        </p:spPr>
      </p:pic>
      <p:pic>
        <p:nvPicPr>
          <p:cNvPr id="9" name="Picture 8">
            <a:extLst>
              <a:ext uri="{FF2B5EF4-FFF2-40B4-BE49-F238E27FC236}">
                <a16:creationId xmlns:a16="http://schemas.microsoft.com/office/drawing/2014/main" id="{9FBBE5EB-C8FA-FB95-04AB-C6D2BE8A34D1}"/>
              </a:ext>
            </a:extLst>
          </p:cNvPr>
          <p:cNvPicPr>
            <a:picLocks noChangeAspect="1"/>
          </p:cNvPicPr>
          <p:nvPr/>
        </p:nvPicPr>
        <p:blipFill rotWithShape="1">
          <a:blip r:embed="rId4">
            <a:extLst>
              <a:ext uri="{28A0092B-C50C-407E-A947-70E740481C1C}">
                <a14:useLocalDpi xmlns:a14="http://schemas.microsoft.com/office/drawing/2010/main" val="0"/>
              </a:ext>
            </a:extLst>
          </a:blip>
          <a:srcRect b="80396"/>
          <a:stretch/>
        </p:blipFill>
        <p:spPr>
          <a:xfrm>
            <a:off x="1775922" y="4650984"/>
            <a:ext cx="5691678" cy="754947"/>
          </a:xfrm>
          <a:prstGeom prst="rect">
            <a:avLst/>
          </a:prstGeom>
        </p:spPr>
      </p:pic>
      <p:pic>
        <p:nvPicPr>
          <p:cNvPr id="11" name="Picture 10">
            <a:extLst>
              <a:ext uri="{FF2B5EF4-FFF2-40B4-BE49-F238E27FC236}">
                <a16:creationId xmlns:a16="http://schemas.microsoft.com/office/drawing/2014/main" id="{965B76CC-151F-0FBA-9420-D248C7F83FE5}"/>
              </a:ext>
            </a:extLst>
          </p:cNvPr>
          <p:cNvPicPr>
            <a:picLocks noChangeAspect="1"/>
          </p:cNvPicPr>
          <p:nvPr/>
        </p:nvPicPr>
        <p:blipFill rotWithShape="1">
          <a:blip r:embed="rId4">
            <a:extLst>
              <a:ext uri="{28A0092B-C50C-407E-A947-70E740481C1C}">
                <a14:useLocalDpi xmlns:a14="http://schemas.microsoft.com/office/drawing/2010/main" val="0"/>
              </a:ext>
            </a:extLst>
          </a:blip>
          <a:srcRect t="64253"/>
          <a:stretch/>
        </p:blipFill>
        <p:spPr>
          <a:xfrm>
            <a:off x="1775922" y="5382961"/>
            <a:ext cx="5691678" cy="13765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838200"/>
            <a:ext cx="3815854" cy="1938992"/>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Physician Access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Since 2017, the number of primary care physicians in Catawba County increased relative to the population.</a:t>
            </a:r>
          </a:p>
        </p:txBody>
      </p:sp>
      <p:sp>
        <p:nvSpPr>
          <p:cNvPr id="7" name="Title 1"/>
          <p:cNvSpPr>
            <a:spLocks noGrp="1"/>
          </p:cNvSpPr>
          <p:nvPr>
            <p:ph type="title"/>
          </p:nvPr>
        </p:nvSpPr>
        <p:spPr>
          <a:xfrm>
            <a:off x="419100" y="214366"/>
            <a:ext cx="8305800" cy="547634"/>
          </a:xfrm>
        </p:spPr>
        <p:txBody>
          <a:bodyPr>
            <a:normAutofit/>
          </a:bodyPr>
          <a:lstStyle/>
          <a:p>
            <a:pPr algn="ctr"/>
            <a:r>
              <a:rPr lang="en-US" sz="3200" dirty="0">
                <a:solidFill>
                  <a:srgbClr val="FFC000"/>
                </a:solidFill>
              </a:rPr>
              <a:t>Section III: CCS-EHS Eligible Health &amp; Nutrition</a:t>
            </a:r>
          </a:p>
        </p:txBody>
      </p:sp>
      <p:pic>
        <p:nvPicPr>
          <p:cNvPr id="6" name="Picture 5">
            <a:extLst>
              <a:ext uri="{FF2B5EF4-FFF2-40B4-BE49-F238E27FC236}">
                <a16:creationId xmlns:a16="http://schemas.microsoft.com/office/drawing/2014/main" id="{869D81BD-8616-5913-B2C8-605D21551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590" y="960702"/>
            <a:ext cx="5078210" cy="2163498"/>
          </a:xfrm>
          <a:prstGeom prst="rect">
            <a:avLst/>
          </a:prstGeom>
        </p:spPr>
      </p:pic>
      <p:sp>
        <p:nvSpPr>
          <p:cNvPr id="8" name="Rectangle 5">
            <a:extLst>
              <a:ext uri="{FF2B5EF4-FFF2-40B4-BE49-F238E27FC236}">
                <a16:creationId xmlns:a16="http://schemas.microsoft.com/office/drawing/2014/main" id="{78E21999-B9FE-7AF1-9DA5-59B671299F20}"/>
              </a:ext>
            </a:extLst>
          </p:cNvPr>
          <p:cNvSpPr>
            <a:spLocks noChangeArrowheads="1"/>
          </p:cNvSpPr>
          <p:nvPr/>
        </p:nvSpPr>
        <p:spPr bwMode="auto">
          <a:xfrm>
            <a:off x="0" y="3827145"/>
            <a:ext cx="3276600" cy="2954655"/>
          </a:xfrm>
          <a:prstGeom prst="rect">
            <a:avLst/>
          </a:prstGeom>
          <a:noFill/>
          <a:ln w="9525">
            <a:noFill/>
            <a:miter lim="800000"/>
            <a:headEnd/>
            <a:tailEnd/>
          </a:ln>
          <a:effectLst/>
        </p:spPr>
        <p:txBody>
          <a:bodyPr wrap="square">
            <a:spAutoFit/>
          </a:bodyPr>
          <a:lstStyle/>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In 2022, about 55% of Catawba County children were covered by Medicaid or NC Health Choice.</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Catawba had more than 1,600 uninsured children in 2022. </a:t>
            </a:r>
          </a:p>
        </p:txBody>
      </p:sp>
      <p:pic>
        <p:nvPicPr>
          <p:cNvPr id="10" name="Picture 9">
            <a:extLst>
              <a:ext uri="{FF2B5EF4-FFF2-40B4-BE49-F238E27FC236}">
                <a16:creationId xmlns:a16="http://schemas.microsoft.com/office/drawing/2014/main" id="{B83D1AE1-BAD1-DC95-8F33-E629F4047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927" y="3948166"/>
            <a:ext cx="5941873" cy="2757434"/>
          </a:xfrm>
          <a:prstGeom prst="rect">
            <a:avLst/>
          </a:prstGeom>
        </p:spPr>
      </p:pic>
      <p:sp>
        <p:nvSpPr>
          <p:cNvPr id="11" name="Rectangle 5">
            <a:extLst>
              <a:ext uri="{FF2B5EF4-FFF2-40B4-BE49-F238E27FC236}">
                <a16:creationId xmlns:a16="http://schemas.microsoft.com/office/drawing/2014/main" id="{F8E66A8D-4985-0A46-1637-74AFBF24CBCA}"/>
              </a:ext>
            </a:extLst>
          </p:cNvPr>
          <p:cNvSpPr>
            <a:spLocks noChangeArrowheads="1"/>
          </p:cNvSpPr>
          <p:nvPr/>
        </p:nvSpPr>
        <p:spPr bwMode="auto">
          <a:xfrm>
            <a:off x="1752600" y="3226713"/>
            <a:ext cx="5715000" cy="430887"/>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Children’s Health Insurance Coverage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76200" y="779145"/>
            <a:ext cx="2964516" cy="2954655"/>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Teen Pregnancies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Catawba County teen pregnancy rate </a:t>
            </a:r>
            <a:r>
              <a:rPr lang="en-US" sz="2200" dirty="0" smtClean="0">
                <a:latin typeface="Arial" panose="020B0604020202020204" pitchFamily="34" charset="0"/>
                <a:cs typeface="Arial" panose="020B0604020202020204" pitchFamily="34" charset="0"/>
              </a:rPr>
              <a:t>has </a:t>
            </a:r>
            <a:r>
              <a:rPr lang="en-US" sz="2200" dirty="0">
                <a:latin typeface="Arial" panose="020B0604020202020204" pitchFamily="34" charset="0"/>
                <a:cs typeface="Arial" panose="020B0604020202020204" pitchFamily="34" charset="0"/>
              </a:rPr>
              <a:t>increased slightly over the last ten years and is higher than the State or US.</a:t>
            </a:r>
          </a:p>
        </p:txBody>
      </p:sp>
      <p:sp>
        <p:nvSpPr>
          <p:cNvPr id="7" name="Title 1"/>
          <p:cNvSpPr>
            <a:spLocks noGrp="1"/>
          </p:cNvSpPr>
          <p:nvPr>
            <p:ph type="title"/>
          </p:nvPr>
        </p:nvSpPr>
        <p:spPr>
          <a:xfrm>
            <a:off x="419100" y="76200"/>
            <a:ext cx="8305800" cy="609600"/>
          </a:xfrm>
        </p:spPr>
        <p:txBody>
          <a:bodyPr>
            <a:normAutofit/>
          </a:bodyPr>
          <a:lstStyle/>
          <a:p>
            <a:pPr algn="ctr"/>
            <a:r>
              <a:rPr lang="en-US" sz="3200" dirty="0">
                <a:solidFill>
                  <a:srgbClr val="FFC000"/>
                </a:solidFill>
              </a:rPr>
              <a:t>Section III: CCS-EHS Eligible Health &amp; Nutrition</a:t>
            </a:r>
          </a:p>
        </p:txBody>
      </p:sp>
      <p:pic>
        <p:nvPicPr>
          <p:cNvPr id="6" name="Picture 5">
            <a:extLst>
              <a:ext uri="{FF2B5EF4-FFF2-40B4-BE49-F238E27FC236}">
                <a16:creationId xmlns:a16="http://schemas.microsoft.com/office/drawing/2014/main" id="{AD13BD40-7E1E-562E-6608-2017D6B23FD3}"/>
              </a:ext>
            </a:extLst>
          </p:cNvPr>
          <p:cNvPicPr>
            <a:picLocks noChangeAspect="1"/>
          </p:cNvPicPr>
          <p:nvPr/>
        </p:nvPicPr>
        <p:blipFill rotWithShape="1">
          <a:blip r:embed="rId3">
            <a:extLst>
              <a:ext uri="{28A0092B-C50C-407E-A947-70E740481C1C}">
                <a14:useLocalDpi xmlns:a14="http://schemas.microsoft.com/office/drawing/2010/main" val="0"/>
              </a:ext>
            </a:extLst>
          </a:blip>
          <a:srcRect l="1980" t="3324"/>
          <a:stretch/>
        </p:blipFill>
        <p:spPr>
          <a:xfrm>
            <a:off x="3124200" y="1168367"/>
            <a:ext cx="5915371" cy="2108233"/>
          </a:xfrm>
          <a:prstGeom prst="rect">
            <a:avLst/>
          </a:prstGeom>
        </p:spPr>
      </p:pic>
      <p:sp>
        <p:nvSpPr>
          <p:cNvPr id="8" name="Rectangle 5">
            <a:extLst>
              <a:ext uri="{FF2B5EF4-FFF2-40B4-BE49-F238E27FC236}">
                <a16:creationId xmlns:a16="http://schemas.microsoft.com/office/drawing/2014/main" id="{E7E1EE5D-4B73-0700-015B-B9D843763692}"/>
              </a:ext>
            </a:extLst>
          </p:cNvPr>
          <p:cNvSpPr>
            <a:spLocks noChangeArrowheads="1"/>
          </p:cNvSpPr>
          <p:nvPr/>
        </p:nvSpPr>
        <p:spPr bwMode="auto">
          <a:xfrm>
            <a:off x="76200" y="4123253"/>
            <a:ext cx="2964516" cy="2277547"/>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Prenatal Care</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A higher percentage of Catawba County mothers received prenatal care in 2020 than in 2014.</a:t>
            </a:r>
          </a:p>
        </p:txBody>
      </p:sp>
      <p:pic>
        <p:nvPicPr>
          <p:cNvPr id="10" name="Picture 9">
            <a:extLst>
              <a:ext uri="{FF2B5EF4-FFF2-40B4-BE49-F238E27FC236}">
                <a16:creationId xmlns:a16="http://schemas.microsoft.com/office/drawing/2014/main" id="{9B7D80B0-4913-470C-F115-989458944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916" y="4216180"/>
            <a:ext cx="5950884" cy="195583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266700" y="914400"/>
            <a:ext cx="8610600" cy="4924425"/>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Food Deserts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“Food Deserts” are urban or rural areas of elevated poverty which do not have easy access to a supermarket.</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Often found in areas of large minority populations.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Healthy food is either unavailable or too expensive at small convenience stores.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Families often faced with choosing cheaper foods in small food stores, which contain high amounts of fat and calories, or eat inexpensive items at fast-food outlets, which are also often unhealthy.</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Food deserts lead to health problems and obesity, particularly among children.</a:t>
            </a:r>
          </a:p>
        </p:txBody>
      </p:sp>
      <p:sp>
        <p:nvSpPr>
          <p:cNvPr id="7" name="Title 1"/>
          <p:cNvSpPr>
            <a:spLocks noGrp="1"/>
          </p:cNvSpPr>
          <p:nvPr>
            <p:ph type="title"/>
          </p:nvPr>
        </p:nvSpPr>
        <p:spPr>
          <a:xfrm>
            <a:off x="419100" y="76200"/>
            <a:ext cx="8305800" cy="609600"/>
          </a:xfrm>
        </p:spPr>
        <p:txBody>
          <a:bodyPr>
            <a:normAutofit/>
          </a:bodyPr>
          <a:lstStyle/>
          <a:p>
            <a:pPr algn="ctr"/>
            <a:r>
              <a:rPr lang="en-US" sz="3200" dirty="0">
                <a:solidFill>
                  <a:srgbClr val="FFC000"/>
                </a:solidFill>
              </a:rPr>
              <a:t>Section III: CCS-EHS Eligible Health &amp; Nutrition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52400" y="990600"/>
            <a:ext cx="8839200" cy="1231106"/>
          </a:xfrm>
          <a:prstGeom prst="rect">
            <a:avLst/>
          </a:prstGeom>
          <a:noFill/>
          <a:ln w="9525">
            <a:noFill/>
            <a:miter lim="800000"/>
            <a:headEnd/>
            <a:tailEnd/>
          </a:ln>
          <a:effectLst/>
        </p:spPr>
        <p:txBody>
          <a:bodyPr wrap="square">
            <a:spAutoFit/>
          </a:bodyPr>
          <a:lstStyle/>
          <a:p>
            <a:pPr marL="171450" indent="-171450" algn="ctr">
              <a:spcBef>
                <a:spcPts val="1200"/>
              </a:spcBef>
            </a:pPr>
            <a:r>
              <a:rPr lang="en-US" sz="2000" u="sng" dirty="0">
                <a:latin typeface="Arial" panose="020B0604020202020204" pitchFamily="34" charset="0"/>
                <a:cs typeface="Arial" panose="020B0604020202020204" pitchFamily="34" charset="0"/>
              </a:rPr>
              <a:t>Childhood Obesity and Food Deserts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From 2012 to 2018, obesity in Catawba County children age 2-4 increased from 15.1% to 30.2%.</a:t>
            </a:r>
          </a:p>
        </p:txBody>
      </p:sp>
      <p:sp>
        <p:nvSpPr>
          <p:cNvPr id="7" name="Title 1"/>
          <p:cNvSpPr>
            <a:spLocks noGrp="1"/>
          </p:cNvSpPr>
          <p:nvPr>
            <p:ph type="title"/>
          </p:nvPr>
        </p:nvSpPr>
        <p:spPr>
          <a:xfrm>
            <a:off x="76200" y="76200"/>
            <a:ext cx="8915400" cy="609600"/>
          </a:xfrm>
        </p:spPr>
        <p:txBody>
          <a:bodyPr>
            <a:normAutofit/>
          </a:bodyPr>
          <a:lstStyle/>
          <a:p>
            <a:pPr algn="ctr"/>
            <a:r>
              <a:rPr lang="en-US" sz="3200" dirty="0">
                <a:solidFill>
                  <a:srgbClr val="FFC000"/>
                </a:solidFill>
                <a:cs typeface="Arial" panose="020B0604020202020204" pitchFamily="34" charset="0"/>
              </a:rPr>
              <a:t>Section III: CCS-EHS Eligible Health &amp; Nutrition</a:t>
            </a:r>
          </a:p>
        </p:txBody>
      </p:sp>
      <p:pic>
        <p:nvPicPr>
          <p:cNvPr id="6" name="Picture 5">
            <a:extLst>
              <a:ext uri="{FF2B5EF4-FFF2-40B4-BE49-F238E27FC236}">
                <a16:creationId xmlns:a16="http://schemas.microsoft.com/office/drawing/2014/main" id="{9461574F-950E-4467-8AF3-0F3E93C37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819400"/>
            <a:ext cx="7716327" cy="37057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6200"/>
            <a:ext cx="7498080" cy="609600"/>
          </a:xfrm>
        </p:spPr>
        <p:txBody>
          <a:bodyPr>
            <a:normAutofit/>
          </a:bodyPr>
          <a:lstStyle/>
          <a:p>
            <a:pPr algn="ctr"/>
            <a:r>
              <a:rPr lang="en-US" sz="3200" dirty="0">
                <a:solidFill>
                  <a:srgbClr val="FFC000"/>
                </a:solidFill>
              </a:rPr>
              <a:t>Purpose and Methodology</a:t>
            </a:r>
          </a:p>
        </p:txBody>
      </p:sp>
      <p:sp>
        <p:nvSpPr>
          <p:cNvPr id="3" name="Content Placeholder 2"/>
          <p:cNvSpPr>
            <a:spLocks noGrp="1"/>
          </p:cNvSpPr>
          <p:nvPr>
            <p:ph idx="1"/>
          </p:nvPr>
        </p:nvSpPr>
        <p:spPr>
          <a:xfrm>
            <a:off x="228600" y="685800"/>
            <a:ext cx="8610600" cy="4114800"/>
          </a:xfrm>
          <a:noFill/>
        </p:spPr>
        <p:txBody>
          <a:bodyPr>
            <a:noAutofit/>
          </a:bodyPr>
          <a:lstStyle/>
          <a:p>
            <a:pPr>
              <a:spcBef>
                <a:spcPts val="1200"/>
              </a:spcBef>
            </a:pPr>
            <a:r>
              <a:rPr lang="en-US" sz="2200" b="1" dirty="0">
                <a:solidFill>
                  <a:schemeClr val="tx1"/>
                </a:solidFill>
                <a:latin typeface="Arial" panose="020B0604020202020204" pitchFamily="34" charset="0"/>
                <a:cs typeface="Arial" panose="020B0604020202020204" pitchFamily="34" charset="0"/>
              </a:rPr>
              <a:t>To present CCS-EHS Policy Board and staff with a thorough assessment of the current state of the physical, social and economic welfare of families with very young children in Catawba County, and provide an understanding of factors affecting this population.</a:t>
            </a:r>
          </a:p>
          <a:p>
            <a:pPr>
              <a:spcBef>
                <a:spcPts val="1200"/>
              </a:spcBef>
            </a:pPr>
            <a:r>
              <a:rPr lang="en-US" sz="2200" b="1" dirty="0">
                <a:solidFill>
                  <a:schemeClr val="tx1"/>
                </a:solidFill>
                <a:latin typeface="Arial" panose="020B0604020202020204" pitchFamily="34" charset="0"/>
                <a:cs typeface="Arial" panose="020B0604020202020204" pitchFamily="34" charset="0"/>
              </a:rPr>
              <a:t>The assessment also includes a variety of maps (Catawba County Census Tracts, Census Block Groups, and Elementary School Districts) to illustrate how various forms of hardship are experienced in communities throughout the County.</a:t>
            </a:r>
          </a:p>
          <a:p>
            <a:pPr>
              <a:spcBef>
                <a:spcPts val="1200"/>
              </a:spcBef>
            </a:pPr>
            <a:r>
              <a:rPr lang="en-US" sz="2200" b="1" dirty="0">
                <a:solidFill>
                  <a:schemeClr val="tx1"/>
                </a:solidFill>
                <a:latin typeface="Arial" panose="020B0604020202020204" pitchFamily="34" charset="0"/>
                <a:cs typeface="Arial" panose="020B0604020202020204" pitchFamily="34" charset="0"/>
              </a:rPr>
              <a:t>Data Sources include US Census Bureau, NC Department of Public Instruction, NC Department of Health and many others.</a:t>
            </a:r>
          </a:p>
        </p:txBody>
      </p:sp>
      <p:pic>
        <p:nvPicPr>
          <p:cNvPr id="7" name="Picture 6">
            <a:extLst>
              <a:ext uri="{FF2B5EF4-FFF2-40B4-BE49-F238E27FC236}">
                <a16:creationId xmlns:a16="http://schemas.microsoft.com/office/drawing/2014/main" id="{C3B24BD8-32CD-EA47-45A2-0FE7347AE63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829649" y="4905400"/>
            <a:ext cx="1828800" cy="1828800"/>
          </a:xfrm>
          <a:prstGeom prst="rect">
            <a:avLst/>
          </a:prstGeom>
        </p:spPr>
      </p:pic>
      <p:sp>
        <p:nvSpPr>
          <p:cNvPr id="8" name="TextBox 7">
            <a:extLst>
              <a:ext uri="{FF2B5EF4-FFF2-40B4-BE49-F238E27FC236}">
                <a16:creationId xmlns:a16="http://schemas.microsoft.com/office/drawing/2014/main" id="{EA8800DD-CB08-25E2-3DB3-92B6A93B7C7F}"/>
              </a:ext>
            </a:extLst>
          </p:cNvPr>
          <p:cNvSpPr txBox="1"/>
          <p:nvPr/>
        </p:nvSpPr>
        <p:spPr>
          <a:xfrm>
            <a:off x="1143000" y="6946166"/>
            <a:ext cx="3830850" cy="230832"/>
          </a:xfrm>
          <a:prstGeom prst="rect">
            <a:avLst/>
          </a:prstGeom>
          <a:noFill/>
        </p:spPr>
        <p:txBody>
          <a:bodyPr wrap="square" rtlCol="0">
            <a:spAutoFit/>
          </a:bodyPr>
          <a:lstStyle/>
          <a:p>
            <a:r>
              <a:rPr lang="en-US" sz="900">
                <a:hlinkClick r:id="rId4" tooltip="http://ijirst.org/Pushchair-&amp;-Pram-Toys/107874-Pram-Toy-&amp;-Pushchair-Toy-with-Baby-Teether-Newborn-Sensory-Toy-for-Babies/"/>
              </a:rPr>
              <a:t>This Photo</a:t>
            </a:r>
            <a:r>
              <a:rPr lang="en-US" sz="900"/>
              <a:t> by Unknown Author is licensed under </a:t>
            </a:r>
            <a:r>
              <a:rPr lang="en-US" sz="900">
                <a:hlinkClick r:id="rId5" tooltip="https://creativecommons.org/licenses/by/3.0/"/>
              </a:rPr>
              <a:t>CC BY</a:t>
            </a:r>
            <a:endParaRPr lang="en-US" sz="900"/>
          </a:p>
        </p:txBody>
      </p:sp>
      <p:pic>
        <p:nvPicPr>
          <p:cNvPr id="10" name="Picture 9">
            <a:extLst>
              <a:ext uri="{FF2B5EF4-FFF2-40B4-BE49-F238E27FC236}">
                <a16:creationId xmlns:a16="http://schemas.microsoft.com/office/drawing/2014/main" id="{FDACFB43-4E13-9E17-BD50-A99BA809690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304800" y="4994513"/>
            <a:ext cx="2364599" cy="1330087"/>
          </a:xfrm>
          <a:prstGeom prst="rect">
            <a:avLst/>
          </a:prstGeom>
        </p:spPr>
      </p:pic>
      <p:sp>
        <p:nvSpPr>
          <p:cNvPr id="11" name="TextBox 10">
            <a:extLst>
              <a:ext uri="{FF2B5EF4-FFF2-40B4-BE49-F238E27FC236}">
                <a16:creationId xmlns:a16="http://schemas.microsoft.com/office/drawing/2014/main" id="{0F665474-C3F8-1A41-700D-7734E25FC605}"/>
              </a:ext>
            </a:extLst>
          </p:cNvPr>
          <p:cNvSpPr txBox="1"/>
          <p:nvPr/>
        </p:nvSpPr>
        <p:spPr>
          <a:xfrm>
            <a:off x="226201" y="6503368"/>
            <a:ext cx="3126599" cy="230832"/>
          </a:xfrm>
          <a:prstGeom prst="rect">
            <a:avLst/>
          </a:prstGeom>
          <a:noFill/>
        </p:spPr>
        <p:txBody>
          <a:bodyPr wrap="square" rtlCol="0">
            <a:spAutoFit/>
          </a:bodyPr>
          <a:lstStyle/>
          <a:p>
            <a:r>
              <a:rPr lang="en-US" sz="900" dirty="0">
                <a:hlinkClick r:id="rId7" tooltip="https://www.flickr.com/photos/61350948@N03/27150631801"/>
              </a:rPr>
              <a:t>These  Photo</a:t>
            </a:r>
            <a:r>
              <a:rPr lang="en-US" sz="900" dirty="0"/>
              <a:t>s by Unknown Author is licensed under </a:t>
            </a:r>
            <a:r>
              <a:rPr lang="en-US" sz="900" dirty="0">
                <a:hlinkClick r:id="rId5" tooltip="https://creativecommons.org/licenses/by/3.0/"/>
              </a:rPr>
              <a:t>CC BY</a:t>
            </a:r>
            <a:endParaRPr lang="en-US" sz="900" dirty="0"/>
          </a:p>
        </p:txBody>
      </p:sp>
      <p:pic>
        <p:nvPicPr>
          <p:cNvPr id="13" name="Picture 12">
            <a:extLst>
              <a:ext uri="{FF2B5EF4-FFF2-40B4-BE49-F238E27FC236}">
                <a16:creationId xmlns:a16="http://schemas.microsoft.com/office/drawing/2014/main" id="{FF89237E-8030-AC7E-2BBE-B83A6E7AB2D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6553200" y="4774632"/>
            <a:ext cx="2052600" cy="2052600"/>
          </a:xfrm>
          <a:prstGeom prst="rect">
            <a:avLst/>
          </a:prstGeom>
        </p:spPr>
      </p:pic>
      <p:sp>
        <p:nvSpPr>
          <p:cNvPr id="14" name="TextBox 13">
            <a:extLst>
              <a:ext uri="{FF2B5EF4-FFF2-40B4-BE49-F238E27FC236}">
                <a16:creationId xmlns:a16="http://schemas.microsoft.com/office/drawing/2014/main" id="{9D22ECBB-D483-D995-1BEE-BFAE41726CE5}"/>
              </a:ext>
            </a:extLst>
          </p:cNvPr>
          <p:cNvSpPr txBox="1"/>
          <p:nvPr/>
        </p:nvSpPr>
        <p:spPr>
          <a:xfrm>
            <a:off x="1443000" y="7246166"/>
            <a:ext cx="3830850" cy="230832"/>
          </a:xfrm>
          <a:prstGeom prst="rect">
            <a:avLst/>
          </a:prstGeom>
          <a:noFill/>
        </p:spPr>
        <p:txBody>
          <a:bodyPr wrap="square" rtlCol="0">
            <a:spAutoFit/>
          </a:bodyPr>
          <a:lstStyle/>
          <a:p>
            <a:r>
              <a:rPr lang="en-US" sz="900">
                <a:hlinkClick r:id="rId9" tooltip="https://freepngimg.com/png/33903-plush-toy-transparent-image"/>
              </a:rPr>
              <a:t>This Photo</a:t>
            </a:r>
            <a:r>
              <a:rPr lang="en-US" sz="900"/>
              <a:t> by Unknown Author is licensed under </a:t>
            </a:r>
            <a:r>
              <a:rPr lang="en-US" sz="900">
                <a:hlinkClick r:id="rId10" tooltip="https://creativecommons.org/licenses/by-nc/3.0/"/>
              </a:rPr>
              <a:t>CC BY-NC</a:t>
            </a:r>
            <a:endParaRPr lang="en-US" sz="9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extLst>
      <p:ext uri="{BB962C8B-B14F-4D97-AF65-F5344CB8AC3E}">
        <p14:creationId xmlns:p14="http://schemas.microsoft.com/office/powerpoint/2010/main" val="17950874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609600"/>
            <a:ext cx="9067800" cy="3385542"/>
          </a:xfrm>
          <a:prstGeom prst="rect">
            <a:avLst/>
          </a:prstGeom>
          <a:noFill/>
          <a:ln w="9525">
            <a:noFill/>
            <a:miter lim="800000"/>
            <a:headEnd/>
            <a:tailEnd/>
          </a:ln>
          <a:effectLst/>
        </p:spPr>
        <p:txBody>
          <a:bodyPr wrap="square">
            <a:spAutoFit/>
          </a:bodyPr>
          <a:lstStyle/>
          <a:p>
            <a:pPr marL="171450" indent="-171450" algn="ctr">
              <a:spcBef>
                <a:spcPts val="1200"/>
              </a:spcBef>
            </a:pPr>
            <a:r>
              <a:rPr lang="en-US" sz="2400" u="sng" dirty="0"/>
              <a:t>Rapidly Rising Housing Costs</a:t>
            </a:r>
          </a:p>
          <a:p>
            <a:pPr marL="173038" indent="-173038" algn="just">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Between 2019 and 2022, existing home sale prices have risen 44.2% from $234,741 to $333,410.  The price increase is much higher than the inflation rate (15.5%) from 2019 to 2022.</a:t>
            </a:r>
          </a:p>
          <a:p>
            <a:pPr marL="173038" indent="-173038">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On average, homes sold in Catawba County in 2022 were more than $30,000 higher than the Catawba Valley region, but were more than $100,000 less than the Asheville and Charlotte regions.  </a:t>
            </a:r>
          </a:p>
          <a:p>
            <a:pPr marL="173038" indent="-173038" algn="just">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This trend should cause continued in-migration to Catawba County despite the rapid rise in home prices over the last few years. </a:t>
            </a:r>
          </a:p>
        </p:txBody>
      </p:sp>
      <p:sp>
        <p:nvSpPr>
          <p:cNvPr id="7" name="Title 1"/>
          <p:cNvSpPr>
            <a:spLocks noGrp="1"/>
          </p:cNvSpPr>
          <p:nvPr>
            <p:ph type="title"/>
          </p:nvPr>
        </p:nvSpPr>
        <p:spPr>
          <a:xfrm>
            <a:off x="419100" y="76200"/>
            <a:ext cx="8305800" cy="609600"/>
          </a:xfrm>
        </p:spPr>
        <p:txBody>
          <a:bodyPr>
            <a:normAutofit/>
          </a:bodyPr>
          <a:lstStyle/>
          <a:p>
            <a:pPr algn="ctr"/>
            <a:r>
              <a:rPr lang="en-US" sz="3200" dirty="0">
                <a:solidFill>
                  <a:srgbClr val="FFC000"/>
                </a:solidFill>
              </a:rPr>
              <a:t>Section IV: Housing in Catawba County</a:t>
            </a:r>
          </a:p>
        </p:txBody>
      </p:sp>
      <p:pic>
        <p:nvPicPr>
          <p:cNvPr id="6" name="Picture 5">
            <a:extLst>
              <a:ext uri="{FF2B5EF4-FFF2-40B4-BE49-F238E27FC236}">
                <a16:creationId xmlns:a16="http://schemas.microsoft.com/office/drawing/2014/main" id="{FD74F3ED-DB76-D4ED-F1B9-29262246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461" y="4038600"/>
            <a:ext cx="6327140" cy="265593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1"/>
            <a:ext cx="8305800" cy="528934"/>
          </a:xfrm>
        </p:spPr>
        <p:txBody>
          <a:bodyPr>
            <a:normAutofit fontScale="90000"/>
          </a:bodyPr>
          <a:lstStyle/>
          <a:p>
            <a:pPr algn="ctr"/>
            <a:r>
              <a:rPr lang="en-US" sz="3200" dirty="0">
                <a:solidFill>
                  <a:srgbClr val="FFC000"/>
                </a:solidFill>
              </a:rPr>
              <a:t>Section IV: Housing in Catawba County</a:t>
            </a:r>
          </a:p>
        </p:txBody>
      </p:sp>
      <p:sp>
        <p:nvSpPr>
          <p:cNvPr id="9" name="Rectangle 5"/>
          <p:cNvSpPr>
            <a:spLocks noChangeArrowheads="1"/>
          </p:cNvSpPr>
          <p:nvPr/>
        </p:nvSpPr>
        <p:spPr bwMode="auto">
          <a:xfrm>
            <a:off x="685800" y="914400"/>
            <a:ext cx="7772400" cy="461665"/>
          </a:xfrm>
          <a:prstGeom prst="rect">
            <a:avLst/>
          </a:prstGeom>
          <a:noFill/>
          <a:ln w="9525">
            <a:noFill/>
            <a:miter lim="800000"/>
            <a:headEnd/>
            <a:tailEnd/>
          </a:ln>
          <a:effectLst/>
        </p:spPr>
        <p:txBody>
          <a:bodyPr wrap="square">
            <a:spAutoFit/>
          </a:bodyPr>
          <a:lstStyle/>
          <a:p>
            <a:pPr marL="171450" indent="-171450" algn="ctr">
              <a:spcBef>
                <a:spcPts val="1200"/>
              </a:spcBef>
            </a:pPr>
            <a:r>
              <a:rPr lang="en-US" sz="2400" u="sng" dirty="0">
                <a:latin typeface="Arial" panose="020B0604020202020204" pitchFamily="34" charset="0"/>
                <a:cs typeface="Arial" panose="020B0604020202020204" pitchFamily="34" charset="0"/>
              </a:rPr>
              <a:t>Renting versus Owning (cont.)</a:t>
            </a:r>
            <a:endParaRPr lang="en-US" sz="2400" dirty="0">
              <a:latin typeface="Arial" panose="020B0604020202020204" pitchFamily="34" charset="0"/>
              <a:cs typeface="Arial" panose="020B0604020202020204" pitchFamily="34" charset="0"/>
            </a:endParaRPr>
          </a:p>
        </p:txBody>
      </p:sp>
      <p:sp>
        <p:nvSpPr>
          <p:cNvPr id="5" name="Rectangle 5"/>
          <p:cNvSpPr>
            <a:spLocks noChangeArrowheads="1"/>
          </p:cNvSpPr>
          <p:nvPr/>
        </p:nvSpPr>
        <p:spPr bwMode="auto">
          <a:xfrm>
            <a:off x="0" y="1828800"/>
            <a:ext cx="2819400" cy="3816429"/>
          </a:xfrm>
          <a:prstGeom prst="rect">
            <a:avLst/>
          </a:prstGeom>
          <a:noFill/>
          <a:ln w="9525">
            <a:noFill/>
            <a:miter lim="800000"/>
            <a:headEnd/>
            <a:tailEnd/>
          </a:ln>
          <a:effectLst/>
        </p:spPr>
        <p:txBody>
          <a:bodyPr wrap="square">
            <a:spAutoFit/>
          </a:bodyPr>
          <a:lstStyle/>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Catawba County African-American and Hispanic families were more likely to rent homes, while </a:t>
            </a:r>
            <a:r>
              <a:rPr lang="en-US" sz="2200" dirty="0" smtClean="0">
                <a:latin typeface="Arial" panose="020B0604020202020204" pitchFamily="34" charset="0"/>
                <a:cs typeface="Arial" panose="020B0604020202020204" pitchFamily="34" charset="0"/>
              </a:rPr>
              <a:t>White </a:t>
            </a:r>
            <a:r>
              <a:rPr lang="en-US" sz="2200" dirty="0">
                <a:latin typeface="Arial" panose="020B0604020202020204" pitchFamily="34" charset="0"/>
                <a:cs typeface="Arial" panose="020B0604020202020204" pitchFamily="34" charset="0"/>
              </a:rPr>
              <a:t>(non-Hispanic) and Asian-American families were more likely to be homeowners.</a:t>
            </a:r>
          </a:p>
        </p:txBody>
      </p:sp>
      <p:pic>
        <p:nvPicPr>
          <p:cNvPr id="4" name="Picture 3">
            <a:extLst>
              <a:ext uri="{FF2B5EF4-FFF2-40B4-BE49-F238E27FC236}">
                <a16:creationId xmlns:a16="http://schemas.microsoft.com/office/drawing/2014/main" id="{8932A4B1-07F7-2BD1-BA06-31B77A41B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166" y="1828800"/>
            <a:ext cx="6142434" cy="4800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0"/>
            <a:ext cx="8305800" cy="685800"/>
          </a:xfrm>
        </p:spPr>
        <p:txBody>
          <a:bodyPr>
            <a:normAutofit/>
          </a:bodyPr>
          <a:lstStyle/>
          <a:p>
            <a:pPr algn="ctr"/>
            <a:r>
              <a:rPr lang="en-US" sz="3200" dirty="0">
                <a:solidFill>
                  <a:srgbClr val="FFC000"/>
                </a:solidFill>
              </a:rPr>
              <a:t>Section IV: Housing in Catawba County</a:t>
            </a:r>
          </a:p>
        </p:txBody>
      </p:sp>
      <p:sp>
        <p:nvSpPr>
          <p:cNvPr id="9" name="Rectangle 5"/>
          <p:cNvSpPr>
            <a:spLocks noChangeArrowheads="1"/>
          </p:cNvSpPr>
          <p:nvPr/>
        </p:nvSpPr>
        <p:spPr bwMode="auto">
          <a:xfrm>
            <a:off x="533400" y="990600"/>
            <a:ext cx="8153400" cy="2092881"/>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Household Income of Renters versus Owners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Household income </a:t>
            </a:r>
            <a:r>
              <a:rPr lang="en-US" sz="2200" dirty="0" smtClean="0">
                <a:latin typeface="Arial" panose="020B0604020202020204" pitchFamily="34" charset="0"/>
                <a:cs typeface="Arial" panose="020B0604020202020204" pitchFamily="34" charset="0"/>
              </a:rPr>
              <a:t>for </a:t>
            </a:r>
            <a:r>
              <a:rPr lang="en-US" sz="2200" dirty="0">
                <a:latin typeface="Arial" panose="020B0604020202020204" pitchFamily="34" charset="0"/>
                <a:cs typeface="Arial" panose="020B0604020202020204" pitchFamily="34" charset="0"/>
              </a:rPr>
              <a:t>both owner- and renter-occupied households </a:t>
            </a:r>
            <a:r>
              <a:rPr lang="en-US" sz="2200" dirty="0" smtClean="0">
                <a:latin typeface="Arial" panose="020B0604020202020204" pitchFamily="34" charset="0"/>
                <a:cs typeface="Arial" panose="020B0604020202020204" pitchFamily="34" charset="0"/>
              </a:rPr>
              <a:t>increased between </a:t>
            </a:r>
            <a:r>
              <a:rPr lang="en-US" sz="2200" dirty="0">
                <a:latin typeface="Arial" panose="020B0604020202020204" pitchFamily="34" charset="0"/>
                <a:cs typeface="Arial" panose="020B0604020202020204" pitchFamily="34" charset="0"/>
              </a:rPr>
              <a:t>2012-16 and 2017-21.</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Catawba County </a:t>
            </a:r>
            <a:r>
              <a:rPr lang="en-US" sz="2200" dirty="0" smtClean="0">
                <a:latin typeface="Arial" panose="020B0604020202020204" pitchFamily="34" charset="0"/>
                <a:cs typeface="Arial" panose="020B0604020202020204" pitchFamily="34" charset="0"/>
              </a:rPr>
              <a:t>renters have only about half </a:t>
            </a:r>
            <a:r>
              <a:rPr lang="en-US" sz="2200" dirty="0">
                <a:latin typeface="Arial" panose="020B0604020202020204" pitchFamily="34" charset="0"/>
                <a:cs typeface="Arial" panose="020B0604020202020204" pitchFamily="34" charset="0"/>
              </a:rPr>
              <a:t>t</a:t>
            </a:r>
            <a:r>
              <a:rPr lang="en-US" sz="2200" dirty="0" smtClean="0">
                <a:latin typeface="Arial" panose="020B0604020202020204" pitchFamily="34" charset="0"/>
                <a:cs typeface="Arial" panose="020B0604020202020204" pitchFamily="34" charset="0"/>
              </a:rPr>
              <a:t>he median </a:t>
            </a:r>
            <a:r>
              <a:rPr lang="en-US" sz="2200" dirty="0">
                <a:latin typeface="Arial" panose="020B0604020202020204" pitchFamily="34" charset="0"/>
                <a:cs typeface="Arial" panose="020B0604020202020204" pitchFamily="34" charset="0"/>
              </a:rPr>
              <a:t>household income </a:t>
            </a:r>
            <a:r>
              <a:rPr lang="en-US" sz="2200" dirty="0" smtClean="0">
                <a:latin typeface="Arial" panose="020B0604020202020204" pitchFamily="34" charset="0"/>
                <a:cs typeface="Arial" panose="020B0604020202020204" pitchFamily="34" charset="0"/>
              </a:rPr>
              <a:t>of Catawba County homeowners.</a:t>
            </a:r>
            <a:endParaRPr lang="en-US" sz="2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19736C4-E00A-ACA7-37A0-F11535628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63" y="3581400"/>
            <a:ext cx="7516274" cy="27340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0"/>
            <a:ext cx="8305800" cy="685800"/>
          </a:xfrm>
        </p:spPr>
        <p:txBody>
          <a:bodyPr>
            <a:normAutofit/>
          </a:bodyPr>
          <a:lstStyle/>
          <a:p>
            <a:pPr algn="ctr"/>
            <a:r>
              <a:rPr lang="en-US" sz="3200" dirty="0">
                <a:solidFill>
                  <a:srgbClr val="FFC000"/>
                </a:solidFill>
              </a:rPr>
              <a:t>Section V: Child Care in Catawba County</a:t>
            </a:r>
          </a:p>
        </p:txBody>
      </p:sp>
      <p:sp>
        <p:nvSpPr>
          <p:cNvPr id="9" name="Rectangle 5"/>
          <p:cNvSpPr>
            <a:spLocks noChangeArrowheads="1"/>
          </p:cNvSpPr>
          <p:nvPr/>
        </p:nvSpPr>
        <p:spPr bwMode="auto">
          <a:xfrm>
            <a:off x="152400" y="990600"/>
            <a:ext cx="3505200" cy="5478423"/>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Day Care Ratings</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The number of 5-star centers increased from 6 to 7 between March 2019 and 2023.</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In 2022, a Catawba County one-star center would receive $379 per month to care for an infant, while a five-star center would receive $1,018 (a difference of $639 or 168.6% higher than a one-star center reimbursement). </a:t>
            </a:r>
          </a:p>
        </p:txBody>
      </p:sp>
      <p:pic>
        <p:nvPicPr>
          <p:cNvPr id="5" name="Picture 4">
            <a:extLst>
              <a:ext uri="{FF2B5EF4-FFF2-40B4-BE49-F238E27FC236}">
                <a16:creationId xmlns:a16="http://schemas.microsoft.com/office/drawing/2014/main" id="{9342BEC6-E590-70FE-8963-831816A75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913" y="1143000"/>
            <a:ext cx="5097687" cy="52030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4094"/>
            <a:ext cx="9144000" cy="59167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0"/>
            <a:ext cx="8305800" cy="685800"/>
          </a:xfrm>
        </p:spPr>
        <p:txBody>
          <a:bodyPr>
            <a:normAutofit/>
          </a:bodyPr>
          <a:lstStyle/>
          <a:p>
            <a:pPr algn="ctr"/>
            <a:r>
              <a:rPr lang="en-US" sz="3200" dirty="0">
                <a:solidFill>
                  <a:srgbClr val="FFC000"/>
                </a:solidFill>
              </a:rPr>
              <a:t>Section V: Child Care in Catawba County</a:t>
            </a:r>
          </a:p>
        </p:txBody>
      </p:sp>
      <p:sp>
        <p:nvSpPr>
          <p:cNvPr id="9" name="Rectangle 5"/>
          <p:cNvSpPr>
            <a:spLocks noChangeArrowheads="1"/>
          </p:cNvSpPr>
          <p:nvPr/>
        </p:nvSpPr>
        <p:spPr bwMode="auto">
          <a:xfrm>
            <a:off x="76200" y="688300"/>
            <a:ext cx="8947056" cy="2893100"/>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Subsidized Day Care</a:t>
            </a:r>
          </a:p>
          <a:p>
            <a:pPr marL="171450" indent="-171450">
              <a:spcBef>
                <a:spcPts val="1200"/>
              </a:spcBef>
              <a:buFont typeface="Arial" pitchFamily="34" charset="0"/>
              <a:buChar char="•"/>
            </a:pPr>
            <a:r>
              <a:rPr lang="en-US" sz="2000" dirty="0">
                <a:latin typeface="Arial" panose="020B0604020202020204" pitchFamily="34" charset="0"/>
                <a:cs typeface="Arial" panose="020B0604020202020204" pitchFamily="34" charset="0"/>
              </a:rPr>
              <a:t>The NC Early Education Coalition states that only 26.7% of families in the State can afford child care without exceeding the federal recommendation of spending no more than 10 percent of household income on child care. State average annual cost of day care for an infant is $9,522.</a:t>
            </a:r>
          </a:p>
          <a:p>
            <a:pPr marL="171450" indent="-171450">
              <a:spcBef>
                <a:spcPts val="1200"/>
              </a:spcBef>
              <a:buFont typeface="Arial" pitchFamily="34" charset="0"/>
              <a:buChar char="•"/>
            </a:pPr>
            <a:r>
              <a:rPr lang="en-US" sz="2000" dirty="0">
                <a:latin typeface="Arial" panose="020B0604020202020204" pitchFamily="34" charset="0"/>
                <a:cs typeface="Arial" panose="020B0604020202020204" pitchFamily="34" charset="0"/>
              </a:rPr>
              <a:t>In Catawba County, the number of children receiving subsidized day care has decreased significantly from 1,608 children per month in 2018 to 941 children per month in 2022.</a:t>
            </a:r>
          </a:p>
        </p:txBody>
      </p:sp>
      <p:sp>
        <p:nvSpPr>
          <p:cNvPr id="4" name="Rectangle 5">
            <a:extLst>
              <a:ext uri="{FF2B5EF4-FFF2-40B4-BE49-F238E27FC236}">
                <a16:creationId xmlns:a16="http://schemas.microsoft.com/office/drawing/2014/main" id="{41F4D0DF-2DAB-B2E8-EA52-E183D00C766A}"/>
              </a:ext>
            </a:extLst>
          </p:cNvPr>
          <p:cNvSpPr>
            <a:spLocks noChangeArrowheads="1"/>
          </p:cNvSpPr>
          <p:nvPr/>
        </p:nvSpPr>
        <p:spPr bwMode="auto">
          <a:xfrm>
            <a:off x="76200" y="3767078"/>
            <a:ext cx="5105400" cy="2862322"/>
          </a:xfrm>
          <a:prstGeom prst="rect">
            <a:avLst/>
          </a:prstGeom>
          <a:noFill/>
          <a:ln w="9525">
            <a:noFill/>
            <a:miter lim="800000"/>
            <a:headEnd/>
            <a:tailEnd/>
          </a:ln>
          <a:effectLst/>
        </p:spPr>
        <p:txBody>
          <a:bodyPr wrap="square">
            <a:spAutoFit/>
          </a:bodyPr>
          <a:lstStyle/>
          <a:p>
            <a:pPr marL="173038" indent="-173038">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In 2022, only 34.5% of all potentially eligible children (defined as children under age 0-5 whose parent(s) are working and whose family income is at or below the 200% federal poverty level, or children age 6-11 whose family income is at or below 133% federal poverty level) are receiving subsidized child care assistance.</a:t>
            </a:r>
          </a:p>
        </p:txBody>
      </p:sp>
      <p:pic>
        <p:nvPicPr>
          <p:cNvPr id="8" name="Picture 7">
            <a:extLst>
              <a:ext uri="{FF2B5EF4-FFF2-40B4-BE49-F238E27FC236}">
                <a16:creationId xmlns:a16="http://schemas.microsoft.com/office/drawing/2014/main" id="{5A634B7B-E259-C64E-265F-784223579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810000"/>
            <a:ext cx="3765456" cy="28620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0"/>
            <a:ext cx="8305800" cy="609600"/>
          </a:xfrm>
        </p:spPr>
        <p:txBody>
          <a:bodyPr>
            <a:normAutofit/>
          </a:bodyPr>
          <a:lstStyle/>
          <a:p>
            <a:pPr algn="ctr"/>
            <a:r>
              <a:rPr lang="en-US" sz="3200" dirty="0">
                <a:solidFill>
                  <a:srgbClr val="FFC000"/>
                </a:solidFill>
              </a:rPr>
              <a:t>Section VI: Transportation &amp; Communication</a:t>
            </a:r>
          </a:p>
        </p:txBody>
      </p:sp>
      <p:sp>
        <p:nvSpPr>
          <p:cNvPr id="9" name="Rectangle 5"/>
          <p:cNvSpPr>
            <a:spLocks noChangeArrowheads="1"/>
          </p:cNvSpPr>
          <p:nvPr/>
        </p:nvSpPr>
        <p:spPr bwMode="auto">
          <a:xfrm>
            <a:off x="152400" y="845165"/>
            <a:ext cx="8991600" cy="2431435"/>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Access to Personal Motor Vehicle</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The proportion of County residents with no access to a motor vehicle is lower than in US or NC, but has increased between 2016-2021.</a:t>
            </a:r>
          </a:p>
          <a:p>
            <a:pPr marL="171450" indent="-171450">
              <a:spcBef>
                <a:spcPts val="1200"/>
              </a:spcBef>
              <a:buFont typeface="Arial" pitchFamily="34" charset="0"/>
              <a:buChar char="•"/>
            </a:pPr>
            <a:r>
              <a:rPr lang="en-US" sz="2200" dirty="0">
                <a:latin typeface="Arial" panose="020B0604020202020204" pitchFamily="34" charset="0"/>
                <a:cs typeface="Arial" panose="020B0604020202020204" pitchFamily="34" charset="0"/>
              </a:rPr>
              <a:t>There are many residents in Catawba County (nearly 2,800 households as of 2021) without vehicle access.  Lack of transportation is a serious issue for Early Head Start parents.</a:t>
            </a:r>
          </a:p>
        </p:txBody>
      </p:sp>
      <p:pic>
        <p:nvPicPr>
          <p:cNvPr id="4" name="Picture 3">
            <a:extLst>
              <a:ext uri="{FF2B5EF4-FFF2-40B4-BE49-F238E27FC236}">
                <a16:creationId xmlns:a16="http://schemas.microsoft.com/office/drawing/2014/main" id="{E1E8CE2E-5251-0D92-4444-341A63DC9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56" y="3657600"/>
            <a:ext cx="8230749" cy="28769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pic>
        <p:nvPicPr>
          <p:cNvPr id="5" name="Picture 4">
            <a:extLst>
              <a:ext uri="{FF2B5EF4-FFF2-40B4-BE49-F238E27FC236}">
                <a16:creationId xmlns:a16="http://schemas.microsoft.com/office/drawing/2014/main" id="{72FCDAE2-97CE-9A78-3949-EC361E161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1" y="1295400"/>
            <a:ext cx="2133600" cy="197807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47800" y="76200"/>
            <a:ext cx="6286500" cy="1143000"/>
          </a:xfrm>
        </p:spPr>
        <p:txBody>
          <a:bodyPr>
            <a:normAutofit/>
          </a:bodyPr>
          <a:lstStyle/>
          <a:p>
            <a:pPr algn="ctr"/>
            <a:r>
              <a:rPr lang="en-US" sz="3200" dirty="0">
                <a:solidFill>
                  <a:srgbClr val="FFC000"/>
                </a:solidFill>
              </a:rPr>
              <a:t>Section VII: CCS-EHS Enrollees and Section VIII: CCS-EHS Staff</a:t>
            </a:r>
          </a:p>
        </p:txBody>
      </p:sp>
      <p:sp>
        <p:nvSpPr>
          <p:cNvPr id="8" name="Rectangle 5"/>
          <p:cNvSpPr>
            <a:spLocks noChangeArrowheads="1"/>
          </p:cNvSpPr>
          <p:nvPr/>
        </p:nvSpPr>
        <p:spPr bwMode="auto">
          <a:xfrm>
            <a:off x="76200" y="1104543"/>
            <a:ext cx="8953500" cy="2400657"/>
          </a:xfrm>
          <a:prstGeom prst="rect">
            <a:avLst/>
          </a:prstGeom>
          <a:noFill/>
          <a:ln w="9525">
            <a:noFill/>
            <a:miter lim="800000"/>
            <a:headEnd/>
            <a:tailEnd/>
          </a:ln>
          <a:effectLst/>
        </p:spPr>
        <p:txBody>
          <a:bodyPr wrap="square">
            <a:spAutoFit/>
          </a:bodyPr>
          <a:lstStyle/>
          <a:p>
            <a:pPr marL="171450" indent="-171450" algn="ctr">
              <a:spcBef>
                <a:spcPts val="1200"/>
              </a:spcBef>
            </a:pPr>
            <a:r>
              <a:rPr lang="en-US" sz="2000" u="sng" dirty="0">
                <a:latin typeface="Arial" panose="020B0604020202020204" pitchFamily="34" charset="0"/>
                <a:cs typeface="Arial" panose="020B0604020202020204" pitchFamily="34" charset="0"/>
              </a:rPr>
              <a:t>Poverty Representation and Enrollment</a:t>
            </a:r>
          </a:p>
          <a:p>
            <a:pPr marL="171450" indent="-171450">
              <a:spcBef>
                <a:spcPts val="1200"/>
              </a:spcBef>
              <a:buFont typeface="Arial" pitchFamily="34" charset="0"/>
              <a:buChar char="•"/>
            </a:pPr>
            <a:r>
              <a:rPr lang="en-US" sz="2000" dirty="0">
                <a:latin typeface="Arial" panose="020B0604020202020204" pitchFamily="34" charset="0"/>
                <a:cs typeface="Arial" panose="020B0604020202020204" pitchFamily="34" charset="0"/>
              </a:rPr>
              <a:t>CCS-EHS employs 11 persons with one speaking both English and Spanish.</a:t>
            </a:r>
          </a:p>
          <a:p>
            <a:pPr marL="171450" indent="-171450">
              <a:spcBef>
                <a:spcPts val="1200"/>
              </a:spcBef>
              <a:buFont typeface="Arial" pitchFamily="34" charset="0"/>
              <a:buChar char="•"/>
            </a:pPr>
            <a:r>
              <a:rPr lang="en-US" sz="2000" dirty="0">
                <a:latin typeface="Arial" panose="020B0604020202020204" pitchFamily="34" charset="0"/>
                <a:cs typeface="Arial" panose="020B0604020202020204" pitchFamily="34" charset="0"/>
              </a:rPr>
              <a:t>CCS-EHS enrollment dropped from 129 children in 2019 to 68 children in 2023 (-47.3%)</a:t>
            </a:r>
          </a:p>
          <a:p>
            <a:pPr marL="171450" indent="-171450">
              <a:spcBef>
                <a:spcPts val="1200"/>
              </a:spcBef>
              <a:buFont typeface="Arial" pitchFamily="34" charset="0"/>
              <a:buChar char="•"/>
            </a:pPr>
            <a:r>
              <a:rPr lang="en-US" sz="2000" dirty="0">
                <a:latin typeface="Arial" panose="020B0604020202020204" pitchFamily="34" charset="0"/>
                <a:cs typeface="Arial" panose="020B0604020202020204" pitchFamily="34" charset="0"/>
              </a:rPr>
              <a:t>Enrollment in CCS-EHS appears to be generally representative of the ethnicity/race of very young children in poverty in the County.</a:t>
            </a:r>
          </a:p>
        </p:txBody>
      </p:sp>
      <p:pic>
        <p:nvPicPr>
          <p:cNvPr id="41" name="Picture 40">
            <a:extLst>
              <a:ext uri="{FF2B5EF4-FFF2-40B4-BE49-F238E27FC236}">
                <a16:creationId xmlns:a16="http://schemas.microsoft.com/office/drawing/2014/main" id="{FE75AEF0-395E-E2F5-B35B-A2E3FD7C7B3A}"/>
              </a:ext>
            </a:extLst>
          </p:cNvPr>
          <p:cNvPicPr>
            <a:picLocks noChangeAspect="1"/>
          </p:cNvPicPr>
          <p:nvPr/>
        </p:nvPicPr>
        <p:blipFill rotWithShape="1">
          <a:blip r:embed="rId3">
            <a:extLst>
              <a:ext uri="{28A0092B-C50C-407E-A947-70E740481C1C}">
                <a14:useLocalDpi xmlns:a14="http://schemas.microsoft.com/office/drawing/2010/main" val="0"/>
              </a:ext>
            </a:extLst>
          </a:blip>
          <a:srcRect t="2381"/>
          <a:stretch/>
        </p:blipFill>
        <p:spPr>
          <a:xfrm>
            <a:off x="1576865" y="3581400"/>
            <a:ext cx="5990269" cy="3200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74638"/>
            <a:ext cx="7498080" cy="1143000"/>
          </a:xfrm>
        </p:spPr>
        <p:txBody>
          <a:bodyPr/>
          <a:lstStyle/>
          <a:p>
            <a:pPr algn="ctr"/>
            <a:r>
              <a:rPr lang="en-US" dirty="0"/>
              <a:t>Organization</a:t>
            </a:r>
          </a:p>
        </p:txBody>
      </p:sp>
      <p:sp>
        <p:nvSpPr>
          <p:cNvPr id="4" name="Rectangle 3"/>
          <p:cNvSpPr>
            <a:spLocks noChangeArrowheads="1"/>
          </p:cNvSpPr>
          <p:nvPr/>
        </p:nvSpPr>
        <p:spPr bwMode="auto">
          <a:xfrm>
            <a:off x="533400" y="1447800"/>
            <a:ext cx="8077200" cy="4154984"/>
          </a:xfrm>
          <a:prstGeom prst="rect">
            <a:avLst/>
          </a:prstGeom>
          <a:noFill/>
          <a:ln w="9525">
            <a:noFill/>
            <a:miter lim="800000"/>
            <a:headEnd/>
            <a:tailEnd/>
          </a:ln>
          <a:effectLst/>
        </p:spPr>
        <p:txBody>
          <a:bodyPr wrap="square" numCol="2" spcCol="274320">
            <a:spAutoFit/>
          </a:bodyPr>
          <a:lstStyle/>
          <a:p>
            <a:pPr marL="514350" indent="-514350">
              <a:spcBef>
                <a:spcPct val="60000"/>
              </a:spcBef>
              <a:buFont typeface="+mj-lt"/>
              <a:buAutoNum type="romanUcPeriod"/>
            </a:pPr>
            <a:r>
              <a:rPr lang="en-US" sz="2200" dirty="0"/>
              <a:t>General Area Description &amp; Demographics</a:t>
            </a:r>
          </a:p>
          <a:p>
            <a:pPr marL="514350" indent="-514350">
              <a:spcBef>
                <a:spcPct val="60000"/>
              </a:spcBef>
              <a:buFont typeface="+mj-lt"/>
              <a:buAutoNum type="romanUcPeriod"/>
            </a:pPr>
            <a:r>
              <a:rPr lang="en-US" sz="2200" dirty="0"/>
              <a:t>CCS-EHS Eligible Families: Demographic, Economic &amp; Social Characteristics</a:t>
            </a:r>
          </a:p>
          <a:p>
            <a:pPr marL="514350" indent="-514350">
              <a:spcBef>
                <a:spcPct val="60000"/>
              </a:spcBef>
              <a:buFont typeface="+mj-lt"/>
              <a:buAutoNum type="romanUcPeriod"/>
            </a:pPr>
            <a:r>
              <a:rPr lang="en-US" sz="2200" dirty="0"/>
              <a:t>CCS-EHS-Eligible Families: Health &amp; Nutrition Characteristics</a:t>
            </a:r>
          </a:p>
          <a:p>
            <a:pPr marL="514350" indent="-514350">
              <a:spcBef>
                <a:spcPct val="60000"/>
              </a:spcBef>
              <a:buFont typeface="+mj-lt"/>
              <a:buAutoNum type="romanUcPeriod"/>
            </a:pPr>
            <a:r>
              <a:rPr lang="en-US" sz="2200" dirty="0"/>
              <a:t>Catawba County Housing Characteristics </a:t>
            </a:r>
          </a:p>
          <a:p>
            <a:pPr marL="514350" indent="-514350">
              <a:spcBef>
                <a:spcPct val="60000"/>
              </a:spcBef>
              <a:buFont typeface="+mj-lt"/>
              <a:buAutoNum type="romanUcPeriod"/>
            </a:pPr>
            <a:r>
              <a:rPr lang="en-US" sz="2200" dirty="0"/>
              <a:t>Catawba County Child Care Characteristics</a:t>
            </a:r>
          </a:p>
          <a:p>
            <a:pPr marL="514350" indent="-514350">
              <a:spcBef>
                <a:spcPct val="60000"/>
              </a:spcBef>
              <a:buFont typeface="+mj-lt"/>
              <a:buAutoNum type="romanUcPeriod"/>
            </a:pPr>
            <a:r>
              <a:rPr lang="en-US" sz="2200" dirty="0"/>
              <a:t>CCS-EHS-Eligible Families: Transportation &amp; Communication</a:t>
            </a:r>
          </a:p>
          <a:p>
            <a:pPr marL="514350" indent="-514350">
              <a:spcBef>
                <a:spcPct val="60000"/>
              </a:spcBef>
              <a:buFont typeface="+mj-lt"/>
              <a:buAutoNum type="romanUcPeriod"/>
            </a:pPr>
            <a:r>
              <a:rPr lang="en-US" sz="2200" dirty="0"/>
              <a:t>CCS-EHS Enrollment</a:t>
            </a:r>
          </a:p>
          <a:p>
            <a:pPr marL="514350" indent="-514350">
              <a:spcBef>
                <a:spcPct val="60000"/>
              </a:spcBef>
              <a:buFont typeface="+mj-lt"/>
              <a:buAutoNum type="romanUcPeriod"/>
            </a:pPr>
            <a:r>
              <a:rPr lang="en-US" sz="2200" dirty="0"/>
              <a:t>CCS-EHS Staff</a:t>
            </a:r>
          </a:p>
          <a:p>
            <a:pPr marL="514350" indent="-514350">
              <a:spcBef>
                <a:spcPct val="60000"/>
              </a:spcBef>
              <a:buFont typeface="+mj-lt"/>
              <a:buAutoNum type="romanUcPeriod"/>
            </a:pPr>
            <a:r>
              <a:rPr lang="en-US" sz="2200" dirty="0"/>
              <a:t>Community Needs Survey</a:t>
            </a:r>
          </a:p>
          <a:p>
            <a:pPr marL="514350" indent="-514350">
              <a:spcBef>
                <a:spcPct val="60000"/>
              </a:spcBef>
              <a:buFont typeface="+mj-lt"/>
              <a:buAutoNum type="romanUcPeriod"/>
            </a:pPr>
            <a:r>
              <a:rPr lang="en-US" sz="2200" dirty="0"/>
              <a:t>Comprehensive Need Index</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0"/>
            <a:ext cx="8305800" cy="457200"/>
          </a:xfrm>
        </p:spPr>
        <p:txBody>
          <a:bodyPr>
            <a:normAutofit fontScale="90000"/>
          </a:bodyPr>
          <a:lstStyle/>
          <a:p>
            <a:pPr algn="ctr"/>
            <a:r>
              <a:rPr lang="en-US" sz="3200" dirty="0">
                <a:solidFill>
                  <a:srgbClr val="FFC000"/>
                </a:solidFill>
              </a:rPr>
              <a:t>Section IX: Community Needs Survey</a:t>
            </a:r>
          </a:p>
        </p:txBody>
      </p:sp>
      <p:sp>
        <p:nvSpPr>
          <p:cNvPr id="8" name="Rectangle 5"/>
          <p:cNvSpPr>
            <a:spLocks noChangeArrowheads="1"/>
          </p:cNvSpPr>
          <p:nvPr/>
        </p:nvSpPr>
        <p:spPr bwMode="auto">
          <a:xfrm>
            <a:off x="304800" y="609600"/>
            <a:ext cx="8382000" cy="1938992"/>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Survey Description</a:t>
            </a:r>
          </a:p>
          <a:p>
            <a:pPr marL="171450" indent="-171450" algn="just">
              <a:spcBef>
                <a:spcPts val="1200"/>
              </a:spcBef>
              <a:buFont typeface="Arial" pitchFamily="34" charset="0"/>
              <a:buChar char="•"/>
            </a:pPr>
            <a:r>
              <a:rPr lang="en-US" sz="2200" dirty="0">
                <a:latin typeface="Arial" panose="020B0604020202020204" pitchFamily="34" charset="0"/>
                <a:cs typeface="Arial" panose="020B0604020202020204" pitchFamily="34" charset="0"/>
              </a:rPr>
              <a:t>46 parents/guardians of CCS-EHS enrolled children, 9 EHS staff and 13 CCS-EHS cooperating agencies responded to a one-page survey regarding the challenges faced by Early Head Start in Catawba County and how the program can achieve its goals.</a:t>
            </a:r>
          </a:p>
        </p:txBody>
      </p:sp>
      <p:pic>
        <p:nvPicPr>
          <p:cNvPr id="3" name="Picture 2">
            <a:extLst>
              <a:ext uri="{FF2B5EF4-FFF2-40B4-BE49-F238E27FC236}">
                <a16:creationId xmlns:a16="http://schemas.microsoft.com/office/drawing/2014/main" id="{A4DFBC40-7755-3747-9DAB-16CC9BA3734D}"/>
              </a:ext>
            </a:extLst>
          </p:cNvPr>
          <p:cNvPicPr>
            <a:picLocks noChangeAspect="1"/>
          </p:cNvPicPr>
          <p:nvPr/>
        </p:nvPicPr>
        <p:blipFill rotWithShape="1">
          <a:blip r:embed="rId3">
            <a:extLst>
              <a:ext uri="{28A0092B-C50C-407E-A947-70E740481C1C}">
                <a14:useLocalDpi xmlns:a14="http://schemas.microsoft.com/office/drawing/2010/main" val="0"/>
              </a:ext>
            </a:extLst>
          </a:blip>
          <a:srcRect t="4387"/>
          <a:stretch/>
        </p:blipFill>
        <p:spPr>
          <a:xfrm>
            <a:off x="304800" y="3048000"/>
            <a:ext cx="8550462" cy="3505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0"/>
            <a:ext cx="8305800" cy="542330"/>
          </a:xfrm>
        </p:spPr>
        <p:txBody>
          <a:bodyPr>
            <a:normAutofit/>
          </a:bodyPr>
          <a:lstStyle/>
          <a:p>
            <a:pPr algn="ctr"/>
            <a:r>
              <a:rPr lang="en-US" sz="3200" dirty="0">
                <a:solidFill>
                  <a:srgbClr val="FFC000"/>
                </a:solidFill>
              </a:rPr>
              <a:t>Section IX: Community Needs Survey</a:t>
            </a:r>
          </a:p>
        </p:txBody>
      </p:sp>
      <p:sp>
        <p:nvSpPr>
          <p:cNvPr id="5" name="Rectangle 5"/>
          <p:cNvSpPr>
            <a:spLocks noChangeArrowheads="1"/>
          </p:cNvSpPr>
          <p:nvPr/>
        </p:nvSpPr>
        <p:spPr bwMode="auto">
          <a:xfrm>
            <a:off x="533400" y="648593"/>
            <a:ext cx="8077200" cy="3847207"/>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Sample Answers to Question #4:</a:t>
            </a:r>
          </a:p>
          <a:p>
            <a:pPr marL="171450" indent="-171450" algn="ctr">
              <a:spcBef>
                <a:spcPts val="900"/>
              </a:spcBef>
            </a:pPr>
            <a:r>
              <a:rPr lang="en-US" sz="2200" b="1" dirty="0">
                <a:latin typeface="Arial" panose="020B0604020202020204" pitchFamily="34" charset="0"/>
                <a:cs typeface="Arial" panose="020B0604020202020204" pitchFamily="34" charset="0"/>
              </a:rPr>
              <a:t>“In your opinion, what actions can CCS-EHS take to better serve the needs of parents and parents-to be?”</a:t>
            </a:r>
          </a:p>
          <a:p>
            <a:pPr marL="171450" indent="-171450">
              <a:spcBef>
                <a:spcPts val="900"/>
              </a:spcBef>
            </a:pPr>
            <a:endParaRPr lang="en-US" i="1" dirty="0"/>
          </a:p>
          <a:p>
            <a:pPr marL="171450" indent="-171450" algn="ctr">
              <a:spcBef>
                <a:spcPts val="600"/>
              </a:spcBef>
            </a:pPr>
            <a:r>
              <a:rPr lang="en-US" sz="2000" i="1" dirty="0">
                <a:latin typeface="Arial" panose="020B0604020202020204" pitchFamily="34" charset="0"/>
                <a:cs typeface="Arial" panose="020B0604020202020204" pitchFamily="34" charset="0"/>
              </a:rPr>
              <a:t>“Need a Mom-To-Be groups”</a:t>
            </a:r>
          </a:p>
          <a:p>
            <a:pPr marL="171450" indent="-171450" algn="ctr">
              <a:spcBef>
                <a:spcPts val="600"/>
              </a:spcBef>
            </a:pPr>
            <a:r>
              <a:rPr lang="en-US" sz="2000" i="1" dirty="0">
                <a:latin typeface="Arial" panose="020B0604020202020204" pitchFamily="34" charset="0"/>
                <a:cs typeface="Arial" panose="020B0604020202020204" pitchFamily="34" charset="0"/>
              </a:rPr>
              <a:t>“Teach techniques to help children with routines”</a:t>
            </a:r>
          </a:p>
          <a:p>
            <a:pPr marL="171450" indent="-171450" algn="ctr">
              <a:spcBef>
                <a:spcPts val="600"/>
              </a:spcBef>
            </a:pPr>
            <a:r>
              <a:rPr lang="en-US" sz="2000" i="1" dirty="0">
                <a:latin typeface="Arial" panose="020B0604020202020204" pitchFamily="34" charset="0"/>
                <a:cs typeface="Arial" panose="020B0604020202020204" pitchFamily="34" charset="0"/>
              </a:rPr>
              <a:t>“Teach/Help/Learn how to incorporate activities to connect physically, mentally, emotionally”</a:t>
            </a:r>
            <a:endParaRPr lang="en-US" sz="2400" i="1" dirty="0"/>
          </a:p>
          <a:p>
            <a:pPr marL="171450" indent="-171450" algn="ctr">
              <a:spcBef>
                <a:spcPts val="600"/>
              </a:spcBef>
            </a:pPr>
            <a:r>
              <a:rPr lang="en-US" sz="2000" i="1" dirty="0">
                <a:latin typeface="Arial" panose="020B0604020202020204" pitchFamily="34" charset="0"/>
                <a:cs typeface="Arial" panose="020B0604020202020204" pitchFamily="34" charset="0"/>
              </a:rPr>
              <a:t>“Lessons on credit and money management”</a:t>
            </a:r>
            <a:endParaRPr lang="en-US" sz="2400" i="1" dirty="0"/>
          </a:p>
          <a:p>
            <a:pPr marL="171450" indent="-171450" algn="ctr">
              <a:spcBef>
                <a:spcPts val="600"/>
              </a:spcBef>
            </a:pPr>
            <a:r>
              <a:rPr lang="en-US" sz="2000" i="1" dirty="0">
                <a:latin typeface="Arial" panose="020B0604020202020204" pitchFamily="34" charset="0"/>
                <a:cs typeface="Arial" panose="020B0604020202020204" pitchFamily="34" charset="0"/>
              </a:rPr>
              <a:t>“Offer the program to more families in the Latino Community”</a:t>
            </a:r>
          </a:p>
        </p:txBody>
      </p:sp>
      <p:sp>
        <p:nvSpPr>
          <p:cNvPr id="4" name="Rectangle 5"/>
          <p:cNvSpPr>
            <a:spLocks noChangeArrowheads="1"/>
          </p:cNvSpPr>
          <p:nvPr/>
        </p:nvSpPr>
        <p:spPr bwMode="auto">
          <a:xfrm>
            <a:off x="304800" y="1809690"/>
            <a:ext cx="5562600" cy="400110"/>
          </a:xfrm>
          <a:prstGeom prst="rect">
            <a:avLst/>
          </a:prstGeom>
          <a:noFill/>
          <a:ln w="9525">
            <a:noFill/>
            <a:miter lim="800000"/>
            <a:headEnd/>
            <a:tailEnd/>
          </a:ln>
          <a:effectLst/>
        </p:spPr>
        <p:txBody>
          <a:bodyPr wrap="square">
            <a:spAutoFit/>
          </a:bodyPr>
          <a:lstStyle/>
          <a:p>
            <a:pPr marL="171450" indent="-171450">
              <a:spcBef>
                <a:spcPts val="900"/>
              </a:spcBef>
            </a:pPr>
            <a:r>
              <a:rPr lang="en-US" sz="2000" dirty="0"/>
              <a:t>	</a:t>
            </a:r>
            <a:r>
              <a:rPr lang="en-US" sz="2000" i="1" u="sng" dirty="0"/>
              <a:t>More Parenting Classes/Support Groups</a:t>
            </a:r>
            <a:endParaRPr lang="en-US" sz="2000" u="sng" dirty="0"/>
          </a:p>
        </p:txBody>
      </p:sp>
      <p:sp>
        <p:nvSpPr>
          <p:cNvPr id="6" name="Rectangle 5"/>
          <p:cNvSpPr>
            <a:spLocks noChangeArrowheads="1"/>
          </p:cNvSpPr>
          <p:nvPr/>
        </p:nvSpPr>
        <p:spPr bwMode="auto">
          <a:xfrm>
            <a:off x="304800" y="4552890"/>
            <a:ext cx="5562600" cy="400110"/>
          </a:xfrm>
          <a:prstGeom prst="rect">
            <a:avLst/>
          </a:prstGeom>
          <a:noFill/>
          <a:ln w="9525">
            <a:noFill/>
            <a:miter lim="800000"/>
            <a:headEnd/>
            <a:tailEnd/>
          </a:ln>
          <a:effectLst/>
        </p:spPr>
        <p:txBody>
          <a:bodyPr wrap="square">
            <a:spAutoFit/>
          </a:bodyPr>
          <a:lstStyle/>
          <a:p>
            <a:pPr marL="171450" indent="-171450">
              <a:spcBef>
                <a:spcPts val="900"/>
              </a:spcBef>
            </a:pPr>
            <a:r>
              <a:rPr lang="en-US" sz="2000" dirty="0"/>
              <a:t>	</a:t>
            </a:r>
            <a:r>
              <a:rPr lang="en-US" sz="2000" i="1" u="sng" dirty="0"/>
              <a:t>More Growth and Transportation Needs</a:t>
            </a:r>
            <a:endParaRPr lang="en-US" sz="2000" u="sng" dirty="0"/>
          </a:p>
        </p:txBody>
      </p:sp>
      <p:sp>
        <p:nvSpPr>
          <p:cNvPr id="3" name="Rectangle 2"/>
          <p:cNvSpPr/>
          <p:nvPr/>
        </p:nvSpPr>
        <p:spPr>
          <a:xfrm>
            <a:off x="228600" y="5105400"/>
            <a:ext cx="8610600" cy="1477328"/>
          </a:xfrm>
          <a:prstGeom prst="rect">
            <a:avLst/>
          </a:prstGeom>
        </p:spPr>
        <p:txBody>
          <a:bodyPr wrap="square">
            <a:spAutoFit/>
          </a:bodyPr>
          <a:lstStyle/>
          <a:p>
            <a:pPr algn="ctr">
              <a:spcAft>
                <a:spcPts val="600"/>
              </a:spcAft>
            </a:pPr>
            <a:r>
              <a:rPr lang="en-US" sz="2000" i="1" dirty="0">
                <a:latin typeface="Arial" panose="020B0604020202020204" pitchFamily="34" charset="0"/>
                <a:ea typeface="Times New Roman" panose="02020603050405020304" pitchFamily="18" charset="0"/>
                <a:cs typeface="Arial" panose="020B0604020202020204" pitchFamily="34" charset="0"/>
              </a:rPr>
              <a:t>“Partner with Greenway to assist with transportation for our families”</a:t>
            </a:r>
          </a:p>
          <a:p>
            <a:pPr algn="ctr">
              <a:spcAft>
                <a:spcPts val="600"/>
              </a:spcAft>
            </a:pPr>
            <a:r>
              <a:rPr lang="en-US" sz="2000" i="1" dirty="0">
                <a:effectLst/>
                <a:latin typeface="Arial" panose="020B0604020202020204" pitchFamily="34" charset="0"/>
                <a:ea typeface="Times New Roman" panose="02020603050405020304" pitchFamily="18" charset="0"/>
                <a:cs typeface="Arial" panose="020B0604020202020204" pitchFamily="34" charset="0"/>
              </a:rPr>
              <a:t>“Offer the program to parents who are isolated and with few friends”</a:t>
            </a:r>
          </a:p>
          <a:p>
            <a:pPr algn="ctr">
              <a:spcAft>
                <a:spcPts val="600"/>
              </a:spcAft>
            </a:pPr>
            <a:r>
              <a:rPr lang="en-US" sz="2000" i="1" dirty="0">
                <a:effectLst/>
                <a:latin typeface="Arial" panose="020B0604020202020204" pitchFamily="34" charset="0"/>
                <a:ea typeface="Times New Roman" panose="02020603050405020304" pitchFamily="18" charset="0"/>
                <a:cs typeface="Arial" panose="020B0604020202020204" pitchFamily="34" charset="0"/>
              </a:rPr>
              <a:t>“It would be nice if CCS had Head Start under the umbrella in order to better serve the families in need”</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9100" y="76200"/>
            <a:ext cx="8305800" cy="533400"/>
          </a:xfrm>
        </p:spPr>
        <p:txBody>
          <a:bodyPr>
            <a:normAutofit/>
          </a:bodyPr>
          <a:lstStyle/>
          <a:p>
            <a:pPr algn="ctr"/>
            <a:r>
              <a:rPr lang="en-US" sz="3200" dirty="0">
                <a:solidFill>
                  <a:srgbClr val="FFC000"/>
                </a:solidFill>
              </a:rPr>
              <a:t>Section IX: Community Needs Survey</a:t>
            </a:r>
          </a:p>
        </p:txBody>
      </p:sp>
      <p:sp>
        <p:nvSpPr>
          <p:cNvPr id="12" name="Rectangle 5"/>
          <p:cNvSpPr>
            <a:spLocks noChangeArrowheads="1"/>
          </p:cNvSpPr>
          <p:nvPr/>
        </p:nvSpPr>
        <p:spPr bwMode="auto">
          <a:xfrm>
            <a:off x="76200" y="533400"/>
            <a:ext cx="9067800" cy="884858"/>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Sample Answers to Question #5:</a:t>
            </a:r>
          </a:p>
          <a:p>
            <a:pPr marL="171450" indent="-171450" algn="ctr">
              <a:spcBef>
                <a:spcPts val="900"/>
              </a:spcBef>
            </a:pPr>
            <a:r>
              <a:rPr lang="en-US" sz="2200" b="1" dirty="0">
                <a:latin typeface="Arial" panose="020B0604020202020204" pitchFamily="34" charset="0"/>
                <a:cs typeface="Arial" panose="020B0604020202020204" pitchFamily="34" charset="0"/>
              </a:rPr>
              <a:t>“What obstacles do you see to CCS-EHS serving this population?”</a:t>
            </a:r>
            <a:endParaRPr lang="en-US" sz="2200" u="sng"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A0D717B-0C9A-A87B-EB4E-451AC65A4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47" y="1447800"/>
            <a:ext cx="7563906" cy="2257740"/>
          </a:xfrm>
          <a:prstGeom prst="rect">
            <a:avLst/>
          </a:prstGeom>
        </p:spPr>
      </p:pic>
      <p:sp>
        <p:nvSpPr>
          <p:cNvPr id="8" name="TextBox 7">
            <a:extLst>
              <a:ext uri="{FF2B5EF4-FFF2-40B4-BE49-F238E27FC236}">
                <a16:creationId xmlns:a16="http://schemas.microsoft.com/office/drawing/2014/main" id="{9B10AA6D-053A-5E75-4D1D-9801781133BB}"/>
              </a:ext>
            </a:extLst>
          </p:cNvPr>
          <p:cNvSpPr txBox="1"/>
          <p:nvPr/>
        </p:nvSpPr>
        <p:spPr>
          <a:xfrm>
            <a:off x="152400" y="3886200"/>
            <a:ext cx="4191000" cy="2585323"/>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CCS-EHS Staff Responses</a:t>
            </a:r>
          </a:p>
          <a:p>
            <a:r>
              <a:rPr lang="en-US" i="1" dirty="0">
                <a:latin typeface="Arial" panose="020B0604020202020204" pitchFamily="34" charset="0"/>
                <a:cs typeface="Arial" panose="020B0604020202020204" pitchFamily="34" charset="0"/>
              </a:rPr>
              <a:t>“Funding/Financial Obstacles” (Mentioned 3 times)</a:t>
            </a:r>
          </a:p>
          <a:p>
            <a:r>
              <a:rPr lang="en-US" i="1" dirty="0">
                <a:latin typeface="Arial" panose="020B0604020202020204" pitchFamily="34" charset="0"/>
                <a:cs typeface="Arial" panose="020B0604020202020204" pitchFamily="34" charset="0"/>
              </a:rPr>
              <a:t>“Reaching families when they don't know about us and we don't know about them (especially rural families)” (Mentioned 3 times)</a:t>
            </a:r>
          </a:p>
          <a:p>
            <a:r>
              <a:rPr lang="en-US" i="1" dirty="0">
                <a:latin typeface="Arial" panose="020B0604020202020204" pitchFamily="34" charset="0"/>
                <a:cs typeface="Arial" panose="020B0604020202020204" pitchFamily="34" charset="0"/>
              </a:rPr>
              <a:t>“Parents who are not willing to do the program” (Mentioned 2 times)</a:t>
            </a:r>
          </a:p>
        </p:txBody>
      </p:sp>
      <p:sp>
        <p:nvSpPr>
          <p:cNvPr id="10" name="TextBox 9">
            <a:extLst>
              <a:ext uri="{FF2B5EF4-FFF2-40B4-BE49-F238E27FC236}">
                <a16:creationId xmlns:a16="http://schemas.microsoft.com/office/drawing/2014/main" id="{49EB3DBD-692A-7994-6483-05B56E0121C8}"/>
              </a:ext>
            </a:extLst>
          </p:cNvPr>
          <p:cNvSpPr txBox="1"/>
          <p:nvPr/>
        </p:nvSpPr>
        <p:spPr>
          <a:xfrm>
            <a:off x="4419600" y="3880104"/>
            <a:ext cx="4648200"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CCS-EHS Coordinating Agency Responses</a:t>
            </a:r>
          </a:p>
          <a:p>
            <a:r>
              <a:rPr lang="en-US" i="1" dirty="0">
                <a:latin typeface="Arial" panose="020B0604020202020204" pitchFamily="34" charset="0"/>
                <a:cs typeface="Arial" panose="020B0604020202020204" pitchFamily="34" charset="0"/>
              </a:rPr>
              <a:t>“I feel that there are way more that need to be served and there is not enough awareness, funding, or staff to do it”.</a:t>
            </a:r>
          </a:p>
          <a:p>
            <a:r>
              <a:rPr lang="en-US" i="1" dirty="0">
                <a:latin typeface="Arial" panose="020B0604020202020204" pitchFamily="34" charset="0"/>
                <a:cs typeface="Arial" panose="020B0604020202020204" pitchFamily="34" charset="0"/>
              </a:rPr>
              <a:t>“There is a lot of turnover in the programs we refer our families too and therefore maintaining consistency in sharing the process and having a direct line of communication is a barrier.”</a:t>
            </a:r>
          </a:p>
          <a:p>
            <a:r>
              <a:rPr lang="en-US" i="1" dirty="0">
                <a:latin typeface="Arial" panose="020B0604020202020204" pitchFamily="34" charset="0"/>
                <a:cs typeface="Arial" panose="020B0604020202020204" pitchFamily="34" charset="0"/>
              </a:rPr>
              <a:t>“Building trust and relationships”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55723" cy="6858000"/>
          </a:xfrm>
          <a:prstGeom prst="rect">
            <a:avLst/>
          </a:prstGeom>
        </p:spPr>
      </p:pic>
      <p:sp>
        <p:nvSpPr>
          <p:cNvPr id="7" name="Title 1"/>
          <p:cNvSpPr>
            <a:spLocks noGrp="1"/>
          </p:cNvSpPr>
          <p:nvPr>
            <p:ph type="title"/>
          </p:nvPr>
        </p:nvSpPr>
        <p:spPr>
          <a:xfrm>
            <a:off x="419099" y="0"/>
            <a:ext cx="8305800" cy="685800"/>
          </a:xfrm>
        </p:spPr>
        <p:txBody>
          <a:bodyPr>
            <a:normAutofit/>
          </a:bodyPr>
          <a:lstStyle/>
          <a:p>
            <a:pPr algn="ctr"/>
            <a:r>
              <a:rPr lang="en-US" sz="3200" dirty="0">
                <a:solidFill>
                  <a:srgbClr val="FFC000"/>
                </a:solidFill>
              </a:rPr>
              <a:t>Section IX: Community Needs Survey</a:t>
            </a:r>
          </a:p>
        </p:txBody>
      </p:sp>
      <p:pic>
        <p:nvPicPr>
          <p:cNvPr id="6" name="Picture 5">
            <a:extLst>
              <a:ext uri="{FF2B5EF4-FFF2-40B4-BE49-F238E27FC236}">
                <a16:creationId xmlns:a16="http://schemas.microsoft.com/office/drawing/2014/main" id="{C8AC9F78-5DAF-B0CD-5A5D-302A5A329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12" y="914400"/>
            <a:ext cx="8957976" cy="3962400"/>
          </a:xfrm>
          <a:prstGeom prst="rect">
            <a:avLst/>
          </a:prstGeom>
        </p:spPr>
      </p:pic>
      <p:sp>
        <p:nvSpPr>
          <p:cNvPr id="9" name="TextBox 8">
            <a:extLst>
              <a:ext uri="{FF2B5EF4-FFF2-40B4-BE49-F238E27FC236}">
                <a16:creationId xmlns:a16="http://schemas.microsoft.com/office/drawing/2014/main" id="{D7238E14-4198-7B31-2F5F-EAA41A1EA81D}"/>
              </a:ext>
            </a:extLst>
          </p:cNvPr>
          <p:cNvSpPr txBox="1"/>
          <p:nvPr/>
        </p:nvSpPr>
        <p:spPr>
          <a:xfrm>
            <a:off x="152400" y="5103674"/>
            <a:ext cx="8898588" cy="1446550"/>
          </a:xfrm>
          <a:prstGeom prst="rect">
            <a:avLst/>
          </a:prstGeom>
          <a:noFill/>
        </p:spPr>
        <p:txBody>
          <a:bodyPr wrap="square">
            <a:spAutoFit/>
          </a:bodyPr>
          <a:lstStyle/>
          <a:p>
            <a:r>
              <a:rPr lang="en-US" sz="2200" dirty="0">
                <a:solidFill>
                  <a:srgbClr val="FFFF00"/>
                </a:solidFill>
                <a:latin typeface="Arial" panose="020B0604020202020204" pitchFamily="34" charset="0"/>
                <a:cs typeface="Arial" panose="020B0604020202020204" pitchFamily="34" charset="0"/>
              </a:rPr>
              <a:t>All survey takers said that the EHS program had helped them better understand their child’s social-emotional development, language development, learning concepts (shapes, sizes etc.) through play, and motor development.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19200" y="76200"/>
            <a:ext cx="6781800" cy="1143000"/>
          </a:xfrm>
        </p:spPr>
        <p:txBody>
          <a:bodyPr>
            <a:noAutofit/>
          </a:bodyPr>
          <a:lstStyle/>
          <a:p>
            <a:pPr algn="ctr"/>
            <a:r>
              <a:rPr lang="en-US" sz="3200" dirty="0">
                <a:solidFill>
                  <a:srgbClr val="FFC000"/>
                </a:solidFill>
              </a:rPr>
              <a:t>Section X: Comprehensive Need Index for Early Head Start Services</a:t>
            </a:r>
          </a:p>
        </p:txBody>
      </p:sp>
      <p:sp>
        <p:nvSpPr>
          <p:cNvPr id="5" name="Rectangle 5"/>
          <p:cNvSpPr>
            <a:spLocks noChangeArrowheads="1"/>
          </p:cNvSpPr>
          <p:nvPr/>
        </p:nvSpPr>
        <p:spPr bwMode="auto">
          <a:xfrm>
            <a:off x="304800" y="1479352"/>
            <a:ext cx="8534400" cy="4616648"/>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Index Description and Components</a:t>
            </a:r>
          </a:p>
          <a:p>
            <a:pPr marL="171450" indent="-171450">
              <a:spcBef>
                <a:spcPts val="900"/>
              </a:spcBef>
              <a:buFont typeface="Arial" pitchFamily="34" charset="0"/>
              <a:buChar char="•"/>
            </a:pPr>
            <a:r>
              <a:rPr lang="en-US" sz="2200" dirty="0">
                <a:solidFill>
                  <a:srgbClr val="FFFF00"/>
                </a:solidFill>
                <a:latin typeface="Arial" panose="020B0604020202020204" pitchFamily="34" charset="0"/>
                <a:cs typeface="Arial" panose="020B0604020202020204" pitchFamily="34" charset="0"/>
              </a:rPr>
              <a:t>The purpose of the Index and Index map is show overall trends in the need for Early Head Start services in Catawba County.</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Catawba County was divided in 99 areas (Census Block Groups).</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For each Block Group, all indicators of need were statistically weighted based on an estimation on how much each category contributed to the overall need for CCS-EHS services, as well as its mandates to serve various populations in the County.</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The scores for each category were then added together. The higher the Index score, the greater the need for Early Head Start Services. The minimum index score could be </a:t>
            </a:r>
            <a:r>
              <a:rPr lang="en-US" sz="2200" dirty="0">
                <a:latin typeface="Arial" panose="020B0604020202020204" pitchFamily="34" charset="0"/>
                <a:ea typeface="Lato" panose="020F0502020204030203" pitchFamily="34" charset="0"/>
                <a:cs typeface="Arial" panose="020B0604020202020204" pitchFamily="34" charset="0"/>
              </a:rPr>
              <a:t>0 (lowest need) and the highest score could be 100 (highest need).</a:t>
            </a:r>
            <a:endParaRPr lang="en-US" sz="22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19200" y="76200"/>
            <a:ext cx="6705600" cy="1143000"/>
          </a:xfrm>
        </p:spPr>
        <p:txBody>
          <a:bodyPr>
            <a:normAutofit/>
          </a:bodyPr>
          <a:lstStyle/>
          <a:p>
            <a:pPr algn="ctr"/>
            <a:r>
              <a:rPr lang="en-US" sz="3200" dirty="0">
                <a:solidFill>
                  <a:srgbClr val="FFC000"/>
                </a:solidFill>
              </a:rPr>
              <a:t>Section X: Comprehensive Need Index for Early Head Start Services</a:t>
            </a:r>
          </a:p>
        </p:txBody>
      </p:sp>
      <p:sp>
        <p:nvSpPr>
          <p:cNvPr id="5" name="Rectangle 5"/>
          <p:cNvSpPr>
            <a:spLocks noChangeArrowheads="1"/>
          </p:cNvSpPr>
          <p:nvPr/>
        </p:nvSpPr>
        <p:spPr bwMode="auto">
          <a:xfrm>
            <a:off x="533400" y="1219200"/>
            <a:ext cx="8077200" cy="430887"/>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Index Components and Weighting</a:t>
            </a:r>
          </a:p>
        </p:txBody>
      </p:sp>
      <p:graphicFrame>
        <p:nvGraphicFramePr>
          <p:cNvPr id="3" name="Table 2">
            <a:extLst>
              <a:ext uri="{FF2B5EF4-FFF2-40B4-BE49-F238E27FC236}">
                <a16:creationId xmlns:a16="http://schemas.microsoft.com/office/drawing/2014/main" id="{BC2BA45B-7773-5008-B167-FBA2269DE7C4}"/>
              </a:ext>
            </a:extLst>
          </p:cNvPr>
          <p:cNvGraphicFramePr>
            <a:graphicFrameLocks noGrp="1"/>
          </p:cNvGraphicFramePr>
          <p:nvPr>
            <p:extLst>
              <p:ext uri="{D42A27DB-BD31-4B8C-83A1-F6EECF244321}">
                <p14:modId xmlns:p14="http://schemas.microsoft.com/office/powerpoint/2010/main" val="1782885692"/>
              </p:ext>
            </p:extLst>
          </p:nvPr>
        </p:nvGraphicFramePr>
        <p:xfrm>
          <a:off x="152400" y="1905000"/>
          <a:ext cx="8839200" cy="3840480"/>
        </p:xfrm>
        <a:graphic>
          <a:graphicData uri="http://schemas.openxmlformats.org/drawingml/2006/table">
            <a:tbl>
              <a:tblPr firstRow="1" firstCol="1" bandRow="1"/>
              <a:tblGrid>
                <a:gridCol w="224426">
                  <a:extLst>
                    <a:ext uri="{9D8B030D-6E8A-4147-A177-3AD203B41FA5}">
                      <a16:colId xmlns:a16="http://schemas.microsoft.com/office/drawing/2014/main" val="2051054751"/>
                    </a:ext>
                  </a:extLst>
                </a:gridCol>
                <a:gridCol w="3299634">
                  <a:extLst>
                    <a:ext uri="{9D8B030D-6E8A-4147-A177-3AD203B41FA5}">
                      <a16:colId xmlns:a16="http://schemas.microsoft.com/office/drawing/2014/main" val="3094164512"/>
                    </a:ext>
                  </a:extLst>
                </a:gridCol>
                <a:gridCol w="801364">
                  <a:extLst>
                    <a:ext uri="{9D8B030D-6E8A-4147-A177-3AD203B41FA5}">
                      <a16:colId xmlns:a16="http://schemas.microsoft.com/office/drawing/2014/main" val="3835627362"/>
                    </a:ext>
                  </a:extLst>
                </a:gridCol>
                <a:gridCol w="224426">
                  <a:extLst>
                    <a:ext uri="{9D8B030D-6E8A-4147-A177-3AD203B41FA5}">
                      <a16:colId xmlns:a16="http://schemas.microsoft.com/office/drawing/2014/main" val="1653145812"/>
                    </a:ext>
                  </a:extLst>
                </a:gridCol>
                <a:gridCol w="3510657">
                  <a:extLst>
                    <a:ext uri="{9D8B030D-6E8A-4147-A177-3AD203B41FA5}">
                      <a16:colId xmlns:a16="http://schemas.microsoft.com/office/drawing/2014/main" val="3772372727"/>
                    </a:ext>
                  </a:extLst>
                </a:gridCol>
                <a:gridCol w="778693">
                  <a:extLst>
                    <a:ext uri="{9D8B030D-6E8A-4147-A177-3AD203B41FA5}">
                      <a16:colId xmlns:a16="http://schemas.microsoft.com/office/drawing/2014/main" val="890266043"/>
                    </a:ext>
                  </a:extLst>
                </a:gridCol>
              </a:tblGrid>
              <a:tr h="376555">
                <a:tc gridSpan="6">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Components and Weighting of Catawba County Comprehensive Need Index for Early Head Start Services, 2023</a:t>
                      </a:r>
                      <a:endParaRPr lang="en-US" sz="1600" dirty="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93555621"/>
                  </a:ext>
                </a:extLst>
              </a:tr>
              <a:tr h="190500">
                <a:tc gridSpan="2">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Category</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Weight</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gridSpan="2">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Category</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Weight</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40232516"/>
                  </a:ext>
                </a:extLst>
              </a:tr>
              <a:tr h="190500">
                <a:tc gridSpan="2">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Economic Need (total)</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gridSpan="2">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Minority / Cultural Status (total)</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634920113"/>
                  </a:ext>
                </a:extLst>
              </a:tr>
              <a:tr h="180975">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Children in Poverty</a:t>
                      </a:r>
                      <a:endParaRPr lang="en-US" sz="1800" dirty="0">
                        <a:effectLst/>
                        <a:latin typeface="Futura Md BT"/>
                        <a:ea typeface="Times New Roman" panose="02020603050405020304" pitchFamily="18" charset="0"/>
                        <a:cs typeface="Times New Roman" panose="02020603050405020304" pitchFamily="18" charset="0"/>
                      </a:endParaRPr>
                    </a:p>
                  </a:txBody>
                  <a:tcPr marL="36830" marR="7302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2">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2">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 Age 5 Minority Population Density per Square Mile (2017-2021)</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2">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31966497"/>
                  </a:ext>
                </a:extLst>
              </a:tr>
              <a:tr h="190500">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Median Household Income</a:t>
                      </a:r>
                      <a:endParaRPr lang="en-US" sz="1800" dirty="0">
                        <a:effectLst/>
                        <a:latin typeface="Futura Md BT"/>
                        <a:ea typeface="Times New Roman" panose="02020603050405020304" pitchFamily="18" charset="0"/>
                        <a:cs typeface="Times New Roman" panose="02020603050405020304" pitchFamily="18" charset="0"/>
                      </a:endParaRPr>
                    </a:p>
                  </a:txBody>
                  <a:tcPr marL="36830" marR="7302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800" dirty="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79421722"/>
                  </a:ext>
                </a:extLst>
              </a:tr>
              <a:tr h="190500">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rgbClr val="FFFFCC"/>
                      </a:solidFill>
                      <a:prstDash val="solid"/>
                      <a:round/>
                      <a:headEnd type="none" w="med" len="med"/>
                      <a:tailEnd type="none" w="med" len="med"/>
                    </a:lnB>
                    <a:solidFill>
                      <a:srgbClr val="FFFFCC"/>
                    </a:solidFill>
                  </a:tcPr>
                </a:tc>
                <a:tc rowSpan="2">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Workforce in Manufacturing</a:t>
                      </a:r>
                      <a:endParaRPr lang="en-US" sz="1800" dirty="0">
                        <a:effectLst/>
                        <a:latin typeface="Futura Md BT"/>
                        <a:ea typeface="Times New Roman" panose="02020603050405020304" pitchFamily="18" charset="0"/>
                        <a:cs typeface="Times New Roman" panose="02020603050405020304" pitchFamily="18" charset="0"/>
                      </a:endParaRPr>
                    </a:p>
                  </a:txBody>
                  <a:tcPr marL="36830" marR="7302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rowSpan="2">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Speaking English Less than “Very Well”</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85053212"/>
                  </a:ext>
                </a:extLst>
              </a:tr>
              <a:tr h="190500">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28575" cap="flat" cmpd="sng" algn="ctr">
                      <a:solidFill>
                        <a:srgbClr val="FFFFCC"/>
                      </a:solidFill>
                      <a:prstDash val="solid"/>
                      <a:round/>
                      <a:headEnd type="none" w="med" len="med"/>
                      <a:tailEnd type="none" w="med" len="med"/>
                    </a:lnR>
                    <a:lnT w="28575" cap="flat" cmpd="sng" algn="ctr">
                      <a:solidFill>
                        <a:srgbClr val="FFFF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c vMerge="1">
                  <a:txBody>
                    <a:bodyPr/>
                    <a:lstStyle/>
                    <a:p>
                      <a:endParaRPr lang="en-US"/>
                    </a:p>
                  </a:txBody>
                  <a:tcPr/>
                </a:tc>
                <a:tc gridSpan="2">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Lack of Access to Services (total)</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5243194"/>
                  </a:ext>
                </a:extLst>
              </a:tr>
              <a:tr h="352425">
                <a:tc gridSpan="2">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Family Structure (total)</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Access to Affordable Nutrition ("Food Deserts")</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522987579"/>
                  </a:ext>
                </a:extLst>
              </a:tr>
              <a:tr h="336550">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Single-Parent Households as % of Households with Children</a:t>
                      </a:r>
                      <a:endParaRPr lang="en-US" sz="1800">
                        <a:effectLst/>
                        <a:latin typeface="Futura Md BT"/>
                        <a:ea typeface="Times New Roman" panose="02020603050405020304" pitchFamily="18" charset="0"/>
                        <a:cs typeface="Times New Roman" panose="02020603050405020304" pitchFamily="18" charset="0"/>
                      </a:endParaRPr>
                    </a:p>
                  </a:txBody>
                  <a:tcPr marL="36830" marR="889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Access to 4- and 5-Star Day Care</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68083851"/>
                  </a:ext>
                </a:extLst>
              </a:tr>
              <a:tr h="190500">
                <a:tc gridSpan="2">
                  <a:txBody>
                    <a:bodyPr/>
                    <a:lstStyle/>
                    <a:p>
                      <a:pPr marL="0" marR="0">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Educational Attainment (total)</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endParaRPr lang="en-US" sz="1800">
                        <a:effectLst/>
                        <a:latin typeface="Futura Md BT"/>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Futura Md BT"/>
                          <a:ea typeface="Times New Roman" panose="02020603050405020304" pitchFamily="18" charset="0"/>
                          <a:cs typeface="Times New Roman" panose="02020603050405020304" pitchFamily="18" charset="0"/>
                        </a:rPr>
                        <a:t> </a:t>
                      </a: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rowSpan="2">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Access to Public Transit</a:t>
                      </a:r>
                      <a:endParaRPr lang="en-US" sz="1800" dirty="0">
                        <a:effectLst/>
                        <a:latin typeface="Futura Md BT"/>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rowSpan="2">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51012943"/>
                  </a:ext>
                </a:extLst>
              </a:tr>
              <a:tr h="171450">
                <a:tc>
                  <a:txBody>
                    <a:bodyPr/>
                    <a:lstStyle/>
                    <a:p>
                      <a:endParaRPr lang="en-US" sz="2000">
                        <a:effectLst/>
                        <a:latin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Adults 25+ Not Finishing High School</a:t>
                      </a:r>
                      <a:endParaRPr lang="en-US" sz="1800">
                        <a:effectLst/>
                        <a:latin typeface="Futura Md BT"/>
                        <a:ea typeface="Times New Roman" panose="02020603050405020304" pitchFamily="18" charset="0"/>
                        <a:cs typeface="Times New Roman" panose="02020603050405020304" pitchFamily="18" charset="0"/>
                      </a:endParaRPr>
                    </a:p>
                  </a:txBody>
                  <a:tcPr marL="36830" marR="7302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marL="0" marR="0" algn="ctr">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800">
                        <a:effectLst/>
                        <a:latin typeface="Futura Md B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Futura Md BT"/>
                        <a:ea typeface="Times New Roman" panose="02020603050405020304" pitchFamily="18"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93028611"/>
                  </a:ext>
                </a:extLst>
              </a:tr>
            </a:tbl>
          </a:graphicData>
        </a:graphic>
      </p:graphicFrame>
      <p:sp>
        <p:nvSpPr>
          <p:cNvPr id="8" name="TextBox 7">
            <a:extLst>
              <a:ext uri="{FF2B5EF4-FFF2-40B4-BE49-F238E27FC236}">
                <a16:creationId xmlns:a16="http://schemas.microsoft.com/office/drawing/2014/main" id="{8D6F4A2C-B9A6-2C8B-917F-36D22517CE06}"/>
              </a:ext>
            </a:extLst>
          </p:cNvPr>
          <p:cNvSpPr txBox="1"/>
          <p:nvPr/>
        </p:nvSpPr>
        <p:spPr>
          <a:xfrm>
            <a:off x="152400" y="6019800"/>
            <a:ext cx="8763000" cy="646331"/>
          </a:xfrm>
          <a:prstGeom prst="rect">
            <a:avLst/>
          </a:prstGeom>
          <a:noFill/>
        </p:spPr>
        <p:txBody>
          <a:bodyPr wrap="square">
            <a:spAutoFit/>
          </a:bodyPr>
          <a:lstStyle/>
          <a:p>
            <a:r>
              <a:rPr lang="en-US" sz="1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The most weight in the Index was given to percentage of children in poverty (20% of the total score) and under age 5 minority population density (20% of the total score). </a:t>
            </a:r>
            <a:endParaRPr lang="en-US"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extLst>
      <p:ext uri="{BB962C8B-B14F-4D97-AF65-F5344CB8AC3E}">
        <p14:creationId xmlns:p14="http://schemas.microsoft.com/office/powerpoint/2010/main" val="22534341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95400" y="76200"/>
            <a:ext cx="6553200" cy="1143000"/>
          </a:xfrm>
        </p:spPr>
        <p:txBody>
          <a:bodyPr>
            <a:normAutofit/>
          </a:bodyPr>
          <a:lstStyle/>
          <a:p>
            <a:pPr algn="ctr"/>
            <a:r>
              <a:rPr lang="en-US" sz="3200" dirty="0">
                <a:solidFill>
                  <a:srgbClr val="FFC000"/>
                </a:solidFill>
              </a:rPr>
              <a:t>Section X: Comprehensive Need Index for Early Head Start Services</a:t>
            </a:r>
          </a:p>
        </p:txBody>
      </p:sp>
      <p:sp>
        <p:nvSpPr>
          <p:cNvPr id="5" name="Rectangle 5"/>
          <p:cNvSpPr>
            <a:spLocks noChangeArrowheads="1"/>
          </p:cNvSpPr>
          <p:nvPr/>
        </p:nvSpPr>
        <p:spPr bwMode="auto">
          <a:xfrm>
            <a:off x="304800" y="1394460"/>
            <a:ext cx="8534400" cy="3939540"/>
          </a:xfrm>
          <a:prstGeom prst="rect">
            <a:avLst/>
          </a:prstGeom>
          <a:noFill/>
          <a:ln w="9525">
            <a:noFill/>
            <a:miter lim="800000"/>
            <a:headEnd/>
            <a:tailEnd/>
          </a:ln>
          <a:effectLst/>
        </p:spPr>
        <p:txBody>
          <a:bodyPr wrap="square">
            <a:spAutoFit/>
          </a:bodyPr>
          <a:lstStyle/>
          <a:p>
            <a:pPr marL="171450" indent="-171450" algn="ctr">
              <a:spcBef>
                <a:spcPts val="1200"/>
              </a:spcBef>
            </a:pPr>
            <a:r>
              <a:rPr lang="en-US" sz="2200" u="sng" dirty="0">
                <a:latin typeface="Arial" panose="020B0604020202020204" pitchFamily="34" charset="0"/>
                <a:cs typeface="Arial" panose="020B0604020202020204" pitchFamily="34" charset="0"/>
              </a:rPr>
              <a:t>Index Results</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The highest index scores indicating the highest need for Early Start Services occurred in area from portions of Long View and West Hickory to Ridgeview and Highland areas in Hickory</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These areas had high index scores due to higher poverty rates and higher under age 5 minority population.</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Higher index scores were also found north of Conover in the Lyle Creek area and the east side of Newton</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Sherrills Ford, and portions of Viewmont and Mountain View  were areas with lowest index scores (least need).</a:t>
            </a:r>
          </a:p>
        </p:txBody>
      </p:sp>
      <p:sp>
        <p:nvSpPr>
          <p:cNvPr id="3" name="TextBox 2">
            <a:extLst>
              <a:ext uri="{FF2B5EF4-FFF2-40B4-BE49-F238E27FC236}">
                <a16:creationId xmlns:a16="http://schemas.microsoft.com/office/drawing/2014/main" id="{537769AA-B385-8A41-A1F0-7A5A9ADDD975}"/>
              </a:ext>
            </a:extLst>
          </p:cNvPr>
          <p:cNvSpPr txBox="1"/>
          <p:nvPr/>
        </p:nvSpPr>
        <p:spPr>
          <a:xfrm>
            <a:off x="304800" y="5830669"/>
            <a:ext cx="8534400" cy="646331"/>
          </a:xfrm>
          <a:prstGeom prst="rect">
            <a:avLst/>
          </a:prstGeom>
          <a:noFill/>
        </p:spPr>
        <p:txBody>
          <a:bodyPr wrap="square">
            <a:spAutoFit/>
          </a:bodyPr>
          <a:lstStyle/>
          <a:p>
            <a:r>
              <a:rPr lang="en-US" dirty="0">
                <a:solidFill>
                  <a:srgbClr val="FFFF00"/>
                </a:solidFill>
              </a:rPr>
              <a:t>It should be noted that the Index score does not mean that an individual family in low scoring census block groups do not need Early Head Start services. </a:t>
            </a:r>
          </a:p>
        </p:txBody>
      </p:sp>
    </p:spTree>
    <p:extLst>
      <p:ext uri="{BB962C8B-B14F-4D97-AF65-F5344CB8AC3E}">
        <p14:creationId xmlns:p14="http://schemas.microsoft.com/office/powerpoint/2010/main" val="3631613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228600"/>
            <a:ext cx="7924800" cy="4572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dirty="0">
                <a:solidFill>
                  <a:srgbClr val="FFC000"/>
                </a:solidFill>
              </a:rPr>
              <a:t>SUMMARY OF FINDINGS</a:t>
            </a:r>
          </a:p>
        </p:txBody>
      </p:sp>
      <p:sp>
        <p:nvSpPr>
          <p:cNvPr id="4" name="Rectangle 5"/>
          <p:cNvSpPr>
            <a:spLocks noChangeArrowheads="1"/>
          </p:cNvSpPr>
          <p:nvPr/>
        </p:nvSpPr>
        <p:spPr bwMode="auto">
          <a:xfrm>
            <a:off x="152400" y="805473"/>
            <a:ext cx="8763000" cy="5747727"/>
          </a:xfrm>
          <a:prstGeom prst="rect">
            <a:avLst/>
          </a:prstGeom>
          <a:noFill/>
          <a:ln w="9525">
            <a:noFill/>
            <a:miter lim="800000"/>
            <a:headEnd/>
            <a:tailEnd/>
          </a:ln>
          <a:effectLst/>
        </p:spPr>
        <p:txBody>
          <a:bodyPr wrap="square">
            <a:spAutoFit/>
          </a:bodyPr>
          <a:lstStyle/>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A continued loss of adults younger than age 35, and their families, leading to a lower population of children, affecting all major races and ethnicities in the County.</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A continued rise in non-English being spoken at home, including Spanish, as well as a growth in several Asian languages.</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Census Results show a decrease in the number of Catawba County children under age 5 below poverty level (due to pandemic related programs).   However, in portions of the County, the age 0 to 17 poverty rate exceeds 50%.</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The percentage of mothers receiving prenatal care in the first trimester increased from 72.8% in 2014 to 79.5% in 2020.</a:t>
            </a:r>
          </a:p>
          <a:p>
            <a:pPr marL="171450" indent="-171450">
              <a:spcBef>
                <a:spcPts val="900"/>
              </a:spcBef>
              <a:buFont typeface="Arial" pitchFamily="34" charset="0"/>
              <a:buChar char="•"/>
            </a:pPr>
            <a:r>
              <a:rPr lang="en-US" sz="2200" dirty="0">
                <a:latin typeface="Arial" panose="020B0604020202020204" pitchFamily="34" charset="0"/>
                <a:cs typeface="Arial" panose="020B0604020202020204" pitchFamily="34" charset="0"/>
              </a:rPr>
              <a:t>Lack of transportation access remains a major issue for Early Head Start parents.</a:t>
            </a:r>
          </a:p>
          <a:p>
            <a:pPr marL="171450" indent="-171450">
              <a:spcBef>
                <a:spcPts val="900"/>
              </a:spcBef>
              <a:buFont typeface="Arial" pitchFamily="34" charset="0"/>
              <a:buChar char="•"/>
            </a:pPr>
            <a:r>
              <a:rPr lang="en-US" sz="2200" dirty="0">
                <a:solidFill>
                  <a:srgbClr val="FFFF00"/>
                </a:solidFill>
                <a:latin typeface="Arial" panose="020B0604020202020204" pitchFamily="34" charset="0"/>
                <a:cs typeface="Arial" panose="020B0604020202020204" pitchFamily="34" charset="0"/>
              </a:rPr>
              <a:t>Overall, CCS-EHS parents and coordinating agencies were pleased with the Early Head Start Program</a:t>
            </a:r>
          </a:p>
        </p:txBody>
      </p:sp>
    </p:spTree>
    <p:extLst>
      <p:ext uri="{BB962C8B-B14F-4D97-AF65-F5344CB8AC3E}">
        <p14:creationId xmlns:p14="http://schemas.microsoft.com/office/powerpoint/2010/main" val="854237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5808" y="2209800"/>
            <a:ext cx="3136392" cy="1143000"/>
          </a:xfrm>
        </p:spPr>
        <p:txBody>
          <a:bodyPr/>
          <a:lstStyle/>
          <a:p>
            <a:pPr algn="ctr"/>
            <a:r>
              <a:rPr lang="en-US" dirty="0">
                <a:solidFill>
                  <a:srgbClr val="FFC000"/>
                </a:solidFill>
              </a:rPr>
              <a:t>Questions?</a:t>
            </a:r>
          </a:p>
        </p:txBody>
      </p:sp>
      <p:sp>
        <p:nvSpPr>
          <p:cNvPr id="12" name="Rectangle 11"/>
          <p:cNvSpPr/>
          <p:nvPr/>
        </p:nvSpPr>
        <p:spPr>
          <a:xfrm>
            <a:off x="0" y="0"/>
            <a:ext cx="9144000" cy="1574071"/>
          </a:xfrm>
          <a:prstGeom prst="rect">
            <a:avLst/>
          </a:prstGeom>
          <a:gradFill flip="none" rotWithShape="1">
            <a:gsLst>
              <a:gs pos="0">
                <a:srgbClr val="77726C"/>
              </a:gs>
              <a:gs pos="32000">
                <a:srgbClr val="77726C"/>
              </a:gs>
              <a:gs pos="90000">
                <a:srgbClr val="77726C"/>
              </a:gs>
              <a:gs pos="16000">
                <a:srgbClr val="9C9894"/>
              </a:gs>
              <a:gs pos="13000">
                <a:srgbClr val="9C9894"/>
              </a:gs>
              <a:gs pos="100000">
                <a:srgbClr val="928E8A"/>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Text Box 2"/>
          <p:cNvSpPr txBox="1">
            <a:spLocks noChangeArrowheads="1"/>
          </p:cNvSpPr>
          <p:nvPr/>
        </p:nvSpPr>
        <p:spPr bwMode="auto">
          <a:xfrm>
            <a:off x="5844540" y="95396"/>
            <a:ext cx="3040380" cy="1301115"/>
          </a:xfrm>
          <a:prstGeom prst="rect">
            <a:avLst/>
          </a:prstGeom>
          <a:noFill/>
          <a:ln w="9525">
            <a:noFill/>
            <a:miter lim="800000"/>
            <a:headEnd/>
            <a:tailEnd/>
          </a:ln>
        </p:spPr>
        <p:txBody>
          <a:bodyPr rot="0" vert="horz" wrap="square" lIns="0" tIns="0" rIns="0" bIns="0" anchor="t" anchorCtr="0">
            <a:noAutofit/>
          </a:bodyPr>
          <a:lstStyle/>
          <a:p>
            <a:pPr marL="0" marR="0" algn="ctr">
              <a:lnSpc>
                <a:spcPct val="107000"/>
              </a:lnSpc>
              <a:spcBef>
                <a:spcPts val="0"/>
              </a:spcBef>
              <a:spcAft>
                <a:spcPts val="800"/>
              </a:spcAft>
            </a:pPr>
            <a:r>
              <a:rPr lang="en-US" sz="7200" b="1" spc="180" dirty="0">
                <a:solidFill>
                  <a:srgbClr val="FF941B"/>
                </a:solidFill>
                <a:effectLst/>
                <a:latin typeface="Leelawadee" panose="020B0502040204020203" pitchFamily="34" charset="-34"/>
                <a:ea typeface="Calibri" panose="020F0502020204030204" pitchFamily="34" charset="0"/>
                <a:cs typeface="Times New Roman" panose="02020603050405020304" pitchFamily="18" charset="0"/>
              </a:rPr>
              <a:t>2023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66300" y="981829"/>
            <a:ext cx="9001500" cy="375231"/>
          </a:xfrm>
          <a:prstGeom prst="rect">
            <a:avLst/>
          </a:prstGeom>
          <a:noFill/>
          <a:ln w="9525">
            <a:noFill/>
            <a:miter lim="800000"/>
            <a:headEnd/>
            <a:tailEnd/>
          </a:ln>
        </p:spPr>
        <p:txBody>
          <a:bodyPr rot="0" vert="horz" wrap="square" lIns="0" tIns="0" rIns="0" bIns="0" anchor="ctr" anchorCtr="0">
            <a:spAutoFit/>
          </a:bodyPr>
          <a:lstStyle/>
          <a:p>
            <a:pPr marL="0" marR="0" algn="ctr">
              <a:lnSpc>
                <a:spcPct val="107000"/>
              </a:lnSpc>
              <a:spcBef>
                <a:spcPts val="0"/>
              </a:spcBef>
              <a:spcAft>
                <a:spcPts val="800"/>
              </a:spcAft>
            </a:pPr>
            <a:r>
              <a:rPr lang="en-US" sz="2400" dirty="0">
                <a:solidFill>
                  <a:srgbClr val="FFFFFF"/>
                </a:solidFill>
                <a:latin typeface="Gadugi" panose="020B0502040204020203" pitchFamily="34" charset="0"/>
                <a:ea typeface="Calibri" panose="020F0502020204030204" pitchFamily="34" charset="0"/>
                <a:cs typeface="Leelawadee" panose="020B0502040204020203" pitchFamily="34" charset="-34"/>
              </a:rPr>
              <a:t>Catawba County Schools-Early Head Start </a:t>
            </a:r>
            <a:r>
              <a:rPr lang="en-US" sz="2400" dirty="0">
                <a:solidFill>
                  <a:srgbClr val="FFFFFF"/>
                </a:solidFill>
                <a:effectLst/>
                <a:latin typeface="Gadugi" panose="020B0502040204020203" pitchFamily="34" charset="0"/>
                <a:ea typeface="Calibri" panose="020F0502020204030204" pitchFamily="34" charset="0"/>
                <a:cs typeface="Leelawadee" panose="020B0502040204020203" pitchFamily="34" charset="-34"/>
              </a:rPr>
              <a:t>Community Assessment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0" y="5259276"/>
            <a:ext cx="9120250" cy="1598723"/>
          </a:xfrm>
          <a:prstGeom prst="rect">
            <a:avLst/>
          </a:prstGeom>
          <a:solidFill>
            <a:srgbClr val="EEECE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156" y="5715000"/>
            <a:ext cx="2120361" cy="940047"/>
          </a:xfrm>
          <a:prstGeom prst="rect">
            <a:avLst/>
          </a:prstGeom>
        </p:spPr>
      </p:pic>
      <p:pic>
        <p:nvPicPr>
          <p:cNvPr id="4" name="Picture 3">
            <a:extLst>
              <a:ext uri="{FF2B5EF4-FFF2-40B4-BE49-F238E27FC236}">
                <a16:creationId xmlns:a16="http://schemas.microsoft.com/office/drawing/2014/main" id="{D8890CD5-08C2-005A-67C0-784BD58B58A9}"/>
              </a:ext>
            </a:extLst>
          </p:cNvPr>
          <p:cNvPicPr>
            <a:picLocks noChangeAspect="1"/>
          </p:cNvPicPr>
          <p:nvPr/>
        </p:nvPicPr>
        <p:blipFill>
          <a:blip r:embed="rId4"/>
          <a:stretch>
            <a:fillRect/>
          </a:stretch>
        </p:blipFill>
        <p:spPr>
          <a:xfrm>
            <a:off x="228600" y="5715000"/>
            <a:ext cx="5401761" cy="962629"/>
          </a:xfrm>
          <a:prstGeom prst="rect">
            <a:avLst/>
          </a:prstGeom>
        </p:spPr>
      </p:pic>
      <p:sp>
        <p:nvSpPr>
          <p:cNvPr id="5" name="Title 3">
            <a:extLst>
              <a:ext uri="{FF2B5EF4-FFF2-40B4-BE49-F238E27FC236}">
                <a16:creationId xmlns:a16="http://schemas.microsoft.com/office/drawing/2014/main" id="{20A36686-4A5E-7F2D-D080-DC63192CC83B}"/>
              </a:ext>
            </a:extLst>
          </p:cNvPr>
          <p:cNvSpPr txBox="1">
            <a:spLocks/>
          </p:cNvSpPr>
          <p:nvPr/>
        </p:nvSpPr>
        <p:spPr>
          <a:xfrm>
            <a:off x="-152400" y="3849903"/>
            <a:ext cx="3657600" cy="407128"/>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2800" dirty="0">
                <a:solidFill>
                  <a:srgbClr val="FFFF00"/>
                </a:solidFill>
              </a:rPr>
              <a:t>Contact Information</a:t>
            </a:r>
          </a:p>
        </p:txBody>
      </p:sp>
      <p:sp>
        <p:nvSpPr>
          <p:cNvPr id="6" name="Content Placeholder 4">
            <a:extLst>
              <a:ext uri="{FF2B5EF4-FFF2-40B4-BE49-F238E27FC236}">
                <a16:creationId xmlns:a16="http://schemas.microsoft.com/office/drawing/2014/main" id="{4818B1E8-8C8A-E651-A526-A13981CF84BD}"/>
              </a:ext>
            </a:extLst>
          </p:cNvPr>
          <p:cNvSpPr txBox="1">
            <a:spLocks/>
          </p:cNvSpPr>
          <p:nvPr/>
        </p:nvSpPr>
        <p:spPr>
          <a:xfrm>
            <a:off x="19050" y="4334707"/>
            <a:ext cx="5086350" cy="8468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1800"/>
              </a:spcAft>
            </a:pPr>
            <a:r>
              <a:rPr lang="en-US" dirty="0"/>
              <a:t>Taylor Dellinger, GISP (828)-485-4233                                     email: </a:t>
            </a:r>
            <a:r>
              <a:rPr lang="en-US" dirty="0">
                <a:hlinkClick r:id="rId5"/>
              </a:rPr>
              <a:t>taylor.dellinger@wpcog.org</a:t>
            </a:r>
            <a:endParaRPr lang="en-US" dirty="0"/>
          </a:p>
          <a:p>
            <a:pPr>
              <a:buFont typeface="Arial" panose="020B0604020202020204" pitchFamily="34" charse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2590800" y="533400"/>
            <a:ext cx="4038599" cy="430887"/>
          </a:xfrm>
          <a:prstGeom prst="rect">
            <a:avLst/>
          </a:prstGeom>
          <a:noFill/>
          <a:ln w="9525">
            <a:noFill/>
            <a:miter lim="800000"/>
            <a:headEnd/>
            <a:tailEnd/>
          </a:ln>
          <a:effectLst/>
        </p:spPr>
        <p:txBody>
          <a:bodyPr wrap="square">
            <a:spAutoFit/>
          </a:bodyPr>
          <a:lstStyle/>
          <a:p>
            <a:pPr marL="171450" indent="-171450" algn="ctr">
              <a:spcBef>
                <a:spcPct val="60000"/>
              </a:spcBef>
            </a:pPr>
            <a:r>
              <a:rPr lang="en-US" sz="2200" u="sng" dirty="0">
                <a:latin typeface="Arial" panose="020B0604020202020204" pitchFamily="34" charset="0"/>
                <a:cs typeface="Arial" panose="020B0604020202020204" pitchFamily="34" charset="0"/>
              </a:rPr>
              <a:t>Population Trends</a:t>
            </a:r>
          </a:p>
        </p:txBody>
      </p:sp>
      <p:sp>
        <p:nvSpPr>
          <p:cNvPr id="7" name="Title 1"/>
          <p:cNvSpPr>
            <a:spLocks noGrp="1"/>
          </p:cNvSpPr>
          <p:nvPr>
            <p:ph type="title"/>
          </p:nvPr>
        </p:nvSpPr>
        <p:spPr>
          <a:xfrm>
            <a:off x="838200" y="76200"/>
            <a:ext cx="7498080" cy="533400"/>
          </a:xfrm>
        </p:spPr>
        <p:txBody>
          <a:bodyPr>
            <a:normAutofit/>
          </a:bodyPr>
          <a:lstStyle/>
          <a:p>
            <a:pPr algn="ctr"/>
            <a:r>
              <a:rPr lang="en-US" sz="3200" dirty="0">
                <a:solidFill>
                  <a:srgbClr val="FFC000"/>
                </a:solidFill>
              </a:rPr>
              <a:t>Section I: Area Description</a:t>
            </a:r>
          </a:p>
        </p:txBody>
      </p:sp>
      <p:pic>
        <p:nvPicPr>
          <p:cNvPr id="3" name="Picture 2">
            <a:extLst>
              <a:ext uri="{FF2B5EF4-FFF2-40B4-BE49-F238E27FC236}">
                <a16:creationId xmlns:a16="http://schemas.microsoft.com/office/drawing/2014/main" id="{C2A35790-00B5-3377-F4BC-08D5DB9B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272111"/>
            <a:ext cx="4419600" cy="3488354"/>
          </a:xfrm>
          <a:prstGeom prst="rect">
            <a:avLst/>
          </a:prstGeom>
        </p:spPr>
      </p:pic>
      <p:pic>
        <p:nvPicPr>
          <p:cNvPr id="6" name="Picture 5">
            <a:extLst>
              <a:ext uri="{FF2B5EF4-FFF2-40B4-BE49-F238E27FC236}">
                <a16:creationId xmlns:a16="http://schemas.microsoft.com/office/drawing/2014/main" id="{C2AD4552-E95A-835E-7286-B0C458F7B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625" y="1066800"/>
            <a:ext cx="7029995" cy="2134718"/>
          </a:xfrm>
          <a:prstGeom prst="rect">
            <a:avLst/>
          </a:prstGeom>
        </p:spPr>
      </p:pic>
      <p:pic>
        <p:nvPicPr>
          <p:cNvPr id="10" name="Picture 9">
            <a:extLst>
              <a:ext uri="{FF2B5EF4-FFF2-40B4-BE49-F238E27FC236}">
                <a16:creationId xmlns:a16="http://schemas.microsoft.com/office/drawing/2014/main" id="{64F64E2C-7E47-79B7-7D2D-B8A8ECB53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194577"/>
            <a:ext cx="4143953" cy="24387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228600" y="609600"/>
            <a:ext cx="8763000" cy="2508379"/>
          </a:xfrm>
          <a:prstGeom prst="rect">
            <a:avLst/>
          </a:prstGeom>
          <a:noFill/>
          <a:ln w="9525">
            <a:noFill/>
            <a:miter lim="800000"/>
            <a:headEnd/>
            <a:tailEnd/>
          </a:ln>
          <a:effectLst/>
        </p:spPr>
        <p:txBody>
          <a:bodyPr wrap="square">
            <a:spAutoFit/>
          </a:bodyPr>
          <a:lstStyle/>
          <a:p>
            <a:pPr marL="171450" indent="-171450" algn="ctr">
              <a:spcBef>
                <a:spcPts val="1500"/>
              </a:spcBef>
            </a:pPr>
            <a:r>
              <a:rPr lang="en-US" sz="2200" u="sng" dirty="0">
                <a:latin typeface="Arial" panose="020B0604020202020204" pitchFamily="34" charset="0"/>
                <a:cs typeface="Arial" panose="020B0604020202020204" pitchFamily="34" charset="0"/>
              </a:rPr>
              <a:t>Growth Projections by Age</a:t>
            </a:r>
          </a:p>
          <a:p>
            <a:pPr marL="171450" indent="-171450">
              <a:spcBef>
                <a:spcPts val="1500"/>
              </a:spcBef>
              <a:buFont typeface="Arial" pitchFamily="34" charset="0"/>
              <a:buChar char="•"/>
            </a:pPr>
            <a:r>
              <a:rPr lang="en-US" sz="2200" dirty="0">
                <a:latin typeface="Arial" panose="020B0604020202020204" pitchFamily="34" charset="0"/>
                <a:cs typeface="Arial" panose="020B0604020202020204" pitchFamily="34" charset="0"/>
              </a:rPr>
              <a:t>After losing population between 2010 and 2020, some population growth is anticipated in the under age 5 population group over the next 20 years.</a:t>
            </a:r>
          </a:p>
          <a:p>
            <a:pPr marL="171450" indent="-171450">
              <a:spcBef>
                <a:spcPts val="1500"/>
              </a:spcBef>
              <a:buFont typeface="Arial" pitchFamily="34" charset="0"/>
              <a:buChar char="•"/>
            </a:pPr>
            <a:r>
              <a:rPr lang="en-US" sz="2200" dirty="0">
                <a:latin typeface="Arial" panose="020B0604020202020204" pitchFamily="34" charset="0"/>
                <a:cs typeface="Arial" panose="020B0604020202020204" pitchFamily="34" charset="0"/>
              </a:rPr>
              <a:t>From 2020 to 2040, the age 65+ population is projected to increase by nearly 50%.</a:t>
            </a:r>
          </a:p>
        </p:txBody>
      </p:sp>
      <p:sp>
        <p:nvSpPr>
          <p:cNvPr id="7" name="Title 1"/>
          <p:cNvSpPr>
            <a:spLocks noGrp="1"/>
          </p:cNvSpPr>
          <p:nvPr>
            <p:ph type="title"/>
          </p:nvPr>
        </p:nvSpPr>
        <p:spPr>
          <a:xfrm>
            <a:off x="838200" y="76200"/>
            <a:ext cx="7498080" cy="609600"/>
          </a:xfrm>
        </p:spPr>
        <p:txBody>
          <a:bodyPr>
            <a:normAutofit/>
          </a:bodyPr>
          <a:lstStyle/>
          <a:p>
            <a:pPr algn="ctr"/>
            <a:r>
              <a:rPr lang="en-US" sz="3200" dirty="0">
                <a:solidFill>
                  <a:srgbClr val="FFC000"/>
                </a:solidFill>
              </a:rPr>
              <a:t>Section I: Area Description</a:t>
            </a:r>
          </a:p>
        </p:txBody>
      </p:sp>
      <p:pic>
        <p:nvPicPr>
          <p:cNvPr id="6" name="Picture 5">
            <a:extLst>
              <a:ext uri="{FF2B5EF4-FFF2-40B4-BE49-F238E27FC236}">
                <a16:creationId xmlns:a16="http://schemas.microsoft.com/office/drawing/2014/main" id="{B3B1862D-84B0-2164-E517-7240F9A13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831" y="3124200"/>
            <a:ext cx="4504338" cy="3581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42900" y="533400"/>
            <a:ext cx="8572500" cy="2169825"/>
          </a:xfrm>
          <a:prstGeom prst="rect">
            <a:avLst/>
          </a:prstGeom>
          <a:noFill/>
          <a:ln w="9525">
            <a:noFill/>
            <a:miter lim="800000"/>
            <a:headEnd/>
            <a:tailEnd/>
          </a:ln>
          <a:effectLst/>
        </p:spPr>
        <p:txBody>
          <a:bodyPr wrap="square">
            <a:spAutoFit/>
          </a:bodyPr>
          <a:lstStyle/>
          <a:p>
            <a:pPr marL="171450" indent="-171450" algn="ctr">
              <a:spcBef>
                <a:spcPts val="1500"/>
              </a:spcBef>
            </a:pPr>
            <a:r>
              <a:rPr lang="en-US" sz="2200" u="sng" dirty="0">
                <a:latin typeface="Arial" panose="020B0604020202020204" pitchFamily="34" charset="0"/>
                <a:cs typeface="Arial" panose="020B0604020202020204" pitchFamily="34" charset="0"/>
              </a:rPr>
              <a:t>Catawba County Birth Trends </a:t>
            </a:r>
          </a:p>
          <a:p>
            <a:pPr marL="171450" indent="-171450">
              <a:spcBef>
                <a:spcPts val="1500"/>
              </a:spcBef>
              <a:buFont typeface="Arial" pitchFamily="34" charset="0"/>
              <a:buChar char="•"/>
            </a:pP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total number </a:t>
            </a:r>
            <a:r>
              <a:rPr lang="en-US" sz="2200" dirty="0">
                <a:latin typeface="Arial" panose="020B0604020202020204" pitchFamily="34" charset="0"/>
                <a:cs typeface="Arial" panose="020B0604020202020204" pitchFamily="34" charset="0"/>
              </a:rPr>
              <a:t>of Catawba County Births has fallen from 1,754 in 2015 to 1,674 in 2021</a:t>
            </a:r>
            <a:r>
              <a:rPr lang="en-US" sz="2200" dirty="0" smtClean="0">
                <a:latin typeface="Arial" panose="020B0604020202020204" pitchFamily="34" charset="0"/>
                <a:cs typeface="Arial" panose="020B0604020202020204" pitchFamily="34" charset="0"/>
              </a:rPr>
              <a:t>.</a:t>
            </a:r>
          </a:p>
          <a:p>
            <a:pPr marL="171450" indent="-171450">
              <a:spcBef>
                <a:spcPts val="1500"/>
              </a:spcBef>
              <a:buFont typeface="Arial" pitchFamily="34" charset="0"/>
              <a:buChar char="•"/>
            </a:pPr>
            <a:r>
              <a:rPr lang="en-US" sz="2200" dirty="0" smtClean="0">
                <a:latin typeface="Arial" panose="020B0604020202020204" pitchFamily="34" charset="0"/>
                <a:cs typeface="Arial" panose="020B0604020202020204" pitchFamily="34" charset="0"/>
              </a:rPr>
              <a:t>The number of African-American and Hispanic births have declined over the past decade.</a:t>
            </a:r>
            <a:endParaRPr lang="en-US" sz="2200" dirty="0">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342900" y="76200"/>
            <a:ext cx="8458200" cy="609600"/>
          </a:xfrm>
        </p:spPr>
        <p:txBody>
          <a:bodyPr>
            <a:normAutofit/>
          </a:bodyPr>
          <a:lstStyle/>
          <a:p>
            <a:pPr algn="ctr"/>
            <a:r>
              <a:rPr lang="en-US" sz="3200" dirty="0">
                <a:solidFill>
                  <a:srgbClr val="FFC000"/>
                </a:solidFill>
              </a:rPr>
              <a:t>Section II: CCS-EHS Eligible Family Data</a:t>
            </a:r>
          </a:p>
        </p:txBody>
      </p:sp>
      <p:pic>
        <p:nvPicPr>
          <p:cNvPr id="3" name="Picture 2">
            <a:extLst>
              <a:ext uri="{FF2B5EF4-FFF2-40B4-BE49-F238E27FC236}">
                <a16:creationId xmlns:a16="http://schemas.microsoft.com/office/drawing/2014/main" id="{EA5B0FDB-2CF2-0866-7A1D-752A8A8FA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819400"/>
            <a:ext cx="4191000" cy="3368549"/>
          </a:xfrm>
          <a:prstGeom prst="rect">
            <a:avLst/>
          </a:prstGeom>
        </p:spPr>
      </p:pic>
      <p:pic>
        <p:nvPicPr>
          <p:cNvPr id="6" name="Picture 5">
            <a:extLst>
              <a:ext uri="{FF2B5EF4-FFF2-40B4-BE49-F238E27FC236}">
                <a16:creationId xmlns:a16="http://schemas.microsoft.com/office/drawing/2014/main" id="{474592ED-050F-A945-CA6D-755AF8A85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819400"/>
            <a:ext cx="4507081" cy="33685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5809B6-E2DC-B62A-2D7B-1242CDBFB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8ABF01-BD01-E89D-74DA-E82E0CC410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82218EF-088B-FC05-9B78-2E0283221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pic>
        <p:nvPicPr>
          <p:cNvPr id="7" name="Picture 6">
            <a:extLst>
              <a:ext uri="{FF2B5EF4-FFF2-40B4-BE49-F238E27FC236}">
                <a16:creationId xmlns:a16="http://schemas.microsoft.com/office/drawing/2014/main" id="{62946932-759E-ECEE-0EC6-398F96545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971800"/>
            <a:ext cx="1676400" cy="215334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TM03457452[[fn=Celestial]]</Template>
  <TotalTime>5643</TotalTime>
  <Words>2471</Words>
  <Application>Microsoft Office PowerPoint</Application>
  <PresentationFormat>On-screen Show (4:3)</PresentationFormat>
  <Paragraphs>274</Paragraphs>
  <Slides>39</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Corbel</vt:lpstr>
      <vt:lpstr>Futura Md BT</vt:lpstr>
      <vt:lpstr>Gadugi</vt:lpstr>
      <vt:lpstr>Lato</vt:lpstr>
      <vt:lpstr>Leelawadee</vt:lpstr>
      <vt:lpstr>Times New Roman</vt:lpstr>
      <vt:lpstr>Depth</vt:lpstr>
      <vt:lpstr>PowerPoint Presentation</vt:lpstr>
      <vt:lpstr>Purpose and Methodology</vt:lpstr>
      <vt:lpstr>Organization</vt:lpstr>
      <vt:lpstr>Section I: Area Description</vt:lpstr>
      <vt:lpstr>Section I: Area Description</vt:lpstr>
      <vt:lpstr>Section II: CCS-EHS Eligible Family Data</vt:lpstr>
      <vt:lpstr>PowerPoint Presentation</vt:lpstr>
      <vt:lpstr>PowerPoint Presentation</vt:lpstr>
      <vt:lpstr>PowerPoint Presentation</vt:lpstr>
      <vt:lpstr>PowerPoint Presentation</vt:lpstr>
      <vt:lpstr>Section II: CCS-EHS Eligible Family Data</vt:lpstr>
      <vt:lpstr>PowerPoint Presentation</vt:lpstr>
      <vt:lpstr>Section II: CCS-EHS Eligible Family Data</vt:lpstr>
      <vt:lpstr>PowerPoint Presentation</vt:lpstr>
      <vt:lpstr>Section II: CCS-EHS Eligible Family Data</vt:lpstr>
      <vt:lpstr>Section III: CCS-EHS Eligible Health &amp; Nutrition</vt:lpstr>
      <vt:lpstr>Section III: CCS-EHS Eligible Health &amp; Nutrition</vt:lpstr>
      <vt:lpstr>Section III: CCS-EHS Eligible Health &amp; Nutrition</vt:lpstr>
      <vt:lpstr>Section III: CCS-EHS Eligible Health &amp; Nutrition</vt:lpstr>
      <vt:lpstr>PowerPoint Presentation</vt:lpstr>
      <vt:lpstr>Section IV: Housing in Catawba County</vt:lpstr>
      <vt:lpstr>Section IV: Housing in Catawba County</vt:lpstr>
      <vt:lpstr>Section IV: Housing in Catawba County</vt:lpstr>
      <vt:lpstr>Section V: Child Care in Catawba County</vt:lpstr>
      <vt:lpstr>PowerPoint Presentation</vt:lpstr>
      <vt:lpstr>Section V: Child Care in Catawba County</vt:lpstr>
      <vt:lpstr>Section VI: Transportation &amp; Communication</vt:lpstr>
      <vt:lpstr>PowerPoint Presentation</vt:lpstr>
      <vt:lpstr>Section VII: CCS-EHS Enrollees and Section VIII: CCS-EHS Staff</vt:lpstr>
      <vt:lpstr>Section IX: Community Needs Survey</vt:lpstr>
      <vt:lpstr>Section IX: Community Needs Survey</vt:lpstr>
      <vt:lpstr>Section IX: Community Needs Survey</vt:lpstr>
      <vt:lpstr>Section IX: Community Needs Survey</vt:lpstr>
      <vt:lpstr>Section X: Comprehensive Need Index for Early Head Start Services</vt:lpstr>
      <vt:lpstr>Section X: Comprehensive Need Index for Early Head Start Services</vt:lpstr>
      <vt:lpstr>PowerPoint Presentation</vt:lpstr>
      <vt:lpstr>Section X: Comprehensive Need Index for Early Head Start Services</vt:lpstr>
      <vt:lpstr>PowerPoint Presentation</vt:lpstr>
      <vt:lpstr>Questions?</vt:lpstr>
    </vt:vector>
  </TitlesOfParts>
  <Company>wpcog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Catawba Early Head Start Community Assessment</dc:title>
  <dc:creator>Taylor Dellinger</dc:creator>
  <cp:lastModifiedBy>Taylor Dellinger</cp:lastModifiedBy>
  <cp:revision>476</cp:revision>
  <cp:lastPrinted>2014-06-19T22:13:11Z</cp:lastPrinted>
  <dcterms:created xsi:type="dcterms:W3CDTF">2010-10-07T15:22:44Z</dcterms:created>
  <dcterms:modified xsi:type="dcterms:W3CDTF">2024-01-11T14:26:31Z</dcterms:modified>
</cp:coreProperties>
</file>